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66" r:id="rId2"/>
    <p:sldId id="267" r:id="rId3"/>
    <p:sldId id="268" r:id="rId4"/>
    <p:sldId id="269" r:id="rId5"/>
    <p:sldId id="279" r:id="rId6"/>
    <p:sldId id="272" r:id="rId7"/>
    <p:sldId id="278" r:id="rId8"/>
    <p:sldId id="305" r:id="rId9"/>
    <p:sldId id="274" r:id="rId10"/>
    <p:sldId id="283" r:id="rId11"/>
    <p:sldId id="292" r:id="rId12"/>
    <p:sldId id="290" r:id="rId13"/>
    <p:sldId id="298" r:id="rId14"/>
    <p:sldId id="299" r:id="rId15"/>
    <p:sldId id="294" r:id="rId16"/>
    <p:sldId id="275" r:id="rId17"/>
    <p:sldId id="280" r:id="rId18"/>
    <p:sldId id="281" r:id="rId19"/>
    <p:sldId id="282" r:id="rId20"/>
    <p:sldId id="293" r:id="rId21"/>
    <p:sldId id="287" r:id="rId22"/>
    <p:sldId id="285" r:id="rId23"/>
    <p:sldId id="276" r:id="rId24"/>
    <p:sldId id="284" r:id="rId25"/>
    <p:sldId id="303" r:id="rId26"/>
    <p:sldId id="273" r:id="rId27"/>
    <p:sldId id="309" r:id="rId28"/>
    <p:sldId id="306" r:id="rId29"/>
    <p:sldId id="307" r:id="rId30"/>
    <p:sldId id="291" r:id="rId31"/>
    <p:sldId id="301" r:id="rId32"/>
    <p:sldId id="304" r:id="rId33"/>
    <p:sldId id="302" r:id="rId3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reth Groarke" initials="GG" lastIdx="2" clrIdx="0">
    <p:extLst>
      <p:ext uri="{19B8F6BF-5375-455C-9EA6-DF929625EA0E}">
        <p15:presenceInfo xmlns:p15="http://schemas.microsoft.com/office/powerpoint/2012/main" userId="S-1-5-21-1960408961-1935655697-1177238915-163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C8"/>
    <a:srgbClr val="009CC8"/>
    <a:srgbClr val="D9AB16"/>
    <a:srgbClr val="D9D9D9"/>
    <a:srgbClr val="113458"/>
    <a:srgbClr val="1C0C09"/>
    <a:srgbClr val="300D09"/>
    <a:srgbClr val="ECECEC"/>
    <a:srgbClr val="4096B8"/>
    <a:srgbClr val="3F4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9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1380D-F055-475B-B0EB-E57E10904271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DACCC-D86B-43DA-943A-F69EA98D3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33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ront cover 1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9505950" cy="1295399"/>
          </a:xfrm>
        </p:spPr>
        <p:txBody>
          <a:bodyPr anchor="t"/>
          <a:lstStyle>
            <a:lvl1pPr>
              <a:defRPr sz="3600">
                <a:solidFill>
                  <a:srgbClr val="009CC8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27052" y="6410325"/>
            <a:ext cx="2927349" cy="331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44C141-B97D-4979-AB76-E8E6AB76C28B}" type="datetime4">
              <a:rPr lang="en-GB" smtClean="0">
                <a:solidFill>
                  <a:prstClr val="white"/>
                </a:solidFill>
              </a:rPr>
              <a:pPr/>
              <a:t>10 December 2019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6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32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1134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E:\Pants Work\Current Work\Actuaries 2011\IFOA Rebrand 2012\PowerPoint\blue_cres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377" y="2116264"/>
            <a:ext cx="5248580" cy="448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2" y="2133602"/>
            <a:ext cx="10354711" cy="1295399"/>
          </a:xfrm>
        </p:spPr>
        <p:txBody>
          <a:bodyPr anchor="t"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781300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27052" y="6410325"/>
            <a:ext cx="2927349" cy="331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44C141-B97D-4979-AB76-E8E6AB76C28B}" type="datetime4">
              <a:rPr lang="en-GB">
                <a:solidFill>
                  <a:prstClr val="white"/>
                </a:solidFill>
              </a:rPr>
              <a:pPr/>
              <a:t>10 December 2019</a:t>
            </a:fld>
            <a:endParaRPr lang="en-GB">
              <a:solidFill>
                <a:prstClr val="white"/>
              </a:solidFill>
            </a:endParaRPr>
          </a:p>
        </p:txBody>
      </p:sp>
      <p:pic>
        <p:nvPicPr>
          <p:cNvPr id="7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2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bg>
      <p:bgPr>
        <a:solidFill>
          <a:srgbClr val="1134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2133602"/>
            <a:ext cx="8493582" cy="1295399"/>
          </a:xfrm>
        </p:spPr>
        <p:txBody>
          <a:bodyPr anchor="t"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781300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27052" y="6410325"/>
            <a:ext cx="2927349" cy="331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44C141-B97D-4979-AB76-E8E6AB76C28B}" type="datetime4">
              <a:rPr lang="en-GB">
                <a:solidFill>
                  <a:prstClr val="white"/>
                </a:solidFill>
              </a:rPr>
              <a:pPr/>
              <a:t>10 December 2019</a:t>
            </a:fld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729635" y="493474"/>
            <a:ext cx="2038380" cy="809188"/>
            <a:chOff x="7905328" y="493473"/>
            <a:chExt cx="1656184" cy="631271"/>
          </a:xfrm>
        </p:grpSpPr>
        <p:sp>
          <p:nvSpPr>
            <p:cNvPr id="2" name="Oval 1"/>
            <p:cNvSpPr/>
            <p:nvPr userDrawn="1"/>
          </p:nvSpPr>
          <p:spPr>
            <a:xfrm>
              <a:off x="7905328" y="493473"/>
              <a:ext cx="648072" cy="6312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8553400" y="539969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00" dirty="0">
                  <a:solidFill>
                    <a:prstClr val="white"/>
                  </a:solidFill>
                </a:rPr>
                <a:t>Partner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00" dirty="0">
                  <a:solidFill>
                    <a:prstClr val="white"/>
                  </a:solidFill>
                </a:rPr>
                <a:t>Logo</a:t>
              </a:r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9729635" y="1357570"/>
            <a:ext cx="2038380" cy="776032"/>
            <a:chOff x="7905328" y="1357569"/>
            <a:chExt cx="1656184" cy="631271"/>
          </a:xfrm>
        </p:grpSpPr>
        <p:sp>
          <p:nvSpPr>
            <p:cNvPr id="9" name="Oval 8"/>
            <p:cNvSpPr/>
            <p:nvPr userDrawn="1"/>
          </p:nvSpPr>
          <p:spPr>
            <a:xfrm>
              <a:off x="7905328" y="1357569"/>
              <a:ext cx="648072" cy="6312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8553400" y="1404065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00" dirty="0">
                  <a:solidFill>
                    <a:prstClr val="white"/>
                  </a:solidFill>
                </a:rPr>
                <a:t>Partner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00" dirty="0">
                  <a:solidFill>
                    <a:prstClr val="white"/>
                  </a:solidFill>
                </a:rPr>
                <a:t>Logo</a:t>
              </a:r>
            </a:p>
          </p:txBody>
        </p:sp>
      </p:grpSp>
      <p:pic>
        <p:nvPicPr>
          <p:cNvPr id="13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34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2611" y="1556792"/>
            <a:ext cx="11152339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655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A high view of visitors on the white floor of a modern museum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0" b="7722"/>
          <a:stretch/>
        </p:blipFill>
        <p:spPr bwMode="auto">
          <a:xfrm>
            <a:off x="8577871" y="0"/>
            <a:ext cx="45488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8577871" y="-576490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79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an sitting on couch using MacBook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0"/>
          <a:stretch/>
        </p:blipFill>
        <p:spPr bwMode="auto">
          <a:xfrm>
            <a:off x="8324850" y="0"/>
            <a:ext cx="4000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8229599" y="-275772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0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2" r="5946"/>
          <a:stretch/>
        </p:blipFill>
        <p:spPr>
          <a:xfrm>
            <a:off x="8134350" y="0"/>
            <a:ext cx="558165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8126185" y="-497115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58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0"/>
          <a:stretch/>
        </p:blipFill>
        <p:spPr>
          <a:xfrm>
            <a:off x="8686800" y="0"/>
            <a:ext cx="4151072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8592312" y="-362857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094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ray arrow left sig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01974" y="1434598"/>
            <a:ext cx="7099299" cy="374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8592312" y="-362857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28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images.unsplash.com/photo-1516496636080-14fb876e029d?ixlib=rb-0.3.5&amp;ixid=eyJhcHBfaWQiOjEyMDd9&amp;s=b7c4dce29d0c04926ef1bc71ad2b0d65&amp;dpr=1&amp;auto=format&amp;fit=crop&amp;w=1000&amp;q=80&amp;cs=tinysrgb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7"/>
          <a:stretch/>
        </p:blipFill>
        <p:spPr bwMode="auto">
          <a:xfrm flipH="1">
            <a:off x="8635999" y="0"/>
            <a:ext cx="355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8200572" y="-362857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604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unsplash.com/photo-1495522130528-81c79aba3194?ixlib=rb-0.3.5&amp;ixid=eyJhcHBfaWQiOjEyMDd9&amp;s=cb28dd2b3810ad54f7ee7d04b1a8a271&amp;dpr=1&amp;auto=format&amp;fit=crop&amp;w=1000&amp;q=80&amp;cs=tinysrgb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3"/>
          <a:stretch/>
        </p:blipFill>
        <p:spPr bwMode="auto">
          <a:xfrm>
            <a:off x="7619180" y="-137276"/>
            <a:ext cx="4699820" cy="699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7460343" y="-406400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16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cover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27052" y="6410325"/>
            <a:ext cx="2927349" cy="3317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44C141-B97D-4979-AB76-E8E6AB76C28B}" type="datetime4">
              <a:rPr lang="en-GB" smtClean="0">
                <a:solidFill>
                  <a:srgbClr val="3F4548"/>
                </a:solidFill>
              </a:rPr>
              <a:pPr/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pic>
        <p:nvPicPr>
          <p:cNvPr id="7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9505950" cy="1295399"/>
          </a:xfrm>
        </p:spPr>
        <p:txBody>
          <a:bodyPr anchor="t"/>
          <a:lstStyle>
            <a:lvl1pPr>
              <a:defRPr sz="3600">
                <a:solidFill>
                  <a:srgbClr val="00A3C8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304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eople standing inside city buildi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6"/>
          <a:stretch/>
        </p:blipFill>
        <p:spPr bwMode="auto">
          <a:xfrm>
            <a:off x="7981310" y="-361950"/>
            <a:ext cx="5240600" cy="721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7822900" y="-361950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16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 rot="5400000">
            <a:off x="6781800" y="1447800"/>
            <a:ext cx="6858000" cy="3962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8229599" y="-275772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8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an holding white ceramic teacup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3"/>
          <a:stretch/>
        </p:blipFill>
        <p:spPr bwMode="auto">
          <a:xfrm>
            <a:off x="8286750" y="-219527"/>
            <a:ext cx="3905250" cy="70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8229599" y="-275772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0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050" y="1557338"/>
            <a:ext cx="5425017" cy="46402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5266" y="1557338"/>
            <a:ext cx="5427134" cy="46402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78B6D0-AB09-4B3E-9118-B4659F37B303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5E1C19-A04E-4390-A400-023E4FCB19F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242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39" y="40466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D14434-9E7D-48B3-A0B1-B61FF5889F61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B513AD-2D40-40B6-B454-91430654BAD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B7BE8-6A98-487E-A0BA-75F334DA4484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C5EDD3-CB13-45EB-8A5C-B486875EE4D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98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B165FE-1D5F-4086-A6F1-ADCC09BA4FF2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D29D89-28D6-400C-BE2E-4CB4EC7E1F8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40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908" y="4653136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1907" y="466328"/>
            <a:ext cx="1116748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1908" y="5219874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2C0A29-9CEF-41E0-85B3-88BBAFC398D9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FE9C09-A791-4882-904F-A1C4017C9B6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45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2" y="404813"/>
            <a:ext cx="11055349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27050" y="1557338"/>
            <a:ext cx="5425017" cy="46402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55266" y="1557338"/>
            <a:ext cx="5427134" cy="4640262"/>
          </a:xfrm>
        </p:spPr>
        <p:txBody>
          <a:bodyPr/>
          <a:lstStyle>
            <a:lvl1pPr>
              <a:defRPr sz="2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7052" y="6410325"/>
            <a:ext cx="2688166" cy="331788"/>
          </a:xfrm>
        </p:spPr>
        <p:txBody>
          <a:bodyPr/>
          <a:lstStyle>
            <a:lvl1pPr>
              <a:defRPr/>
            </a:lvl1pPr>
          </a:lstStyle>
          <a:p>
            <a:fld id="{E55E8865-9CB5-4569-9D00-F0979EDB96F2}" type="datetime4">
              <a:rPr lang="en-GB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15219" y="6410325"/>
            <a:ext cx="5761567" cy="331788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01351" y="6402390"/>
            <a:ext cx="863600" cy="339725"/>
          </a:xfrm>
        </p:spPr>
        <p:txBody>
          <a:bodyPr/>
          <a:lstStyle>
            <a:lvl1pPr>
              <a:defRPr/>
            </a:lvl1pPr>
          </a:lstStyle>
          <a:p>
            <a:fld id="{DD990B9C-E09A-4941-8EE5-1699664D5C7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84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pic>
        <p:nvPicPr>
          <p:cNvPr id="3074" name="Picture 2" descr="Garden By The Bay in Singapor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9" t="10476" r="-1" b="-950"/>
          <a:stretch/>
        </p:blipFill>
        <p:spPr bwMode="auto">
          <a:xfrm>
            <a:off x="-95250" y="-57150"/>
            <a:ext cx="12439650" cy="737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 userDrawn="1"/>
        </p:nvSpPr>
        <p:spPr bwMode="auto">
          <a:xfrm>
            <a:off x="527051" y="1721220"/>
            <a:ext cx="8449735" cy="129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9CC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>
                <a:solidFill>
                  <a:srgbClr val="00A3C8"/>
                </a:solidFill>
              </a:rPr>
              <a:t>Click to edit Master title style</a:t>
            </a:r>
            <a:endParaRPr lang="en-GB" kern="0" dirty="0">
              <a:solidFill>
                <a:srgbClr val="00A3C8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25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erial photography of buildings during nightti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4" y="-1081088"/>
            <a:ext cx="12902306" cy="860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pic>
        <p:nvPicPr>
          <p:cNvPr id="8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7169149" cy="1295399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rgbClr val="00A3C8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5939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s near body of wat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71500"/>
            <a:ext cx="12252549" cy="817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pic>
        <p:nvPicPr>
          <p:cNvPr id="8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7607299" cy="1295399"/>
          </a:xfrm>
        </p:spPr>
        <p:txBody>
          <a:bodyPr anchor="t"/>
          <a:lstStyle>
            <a:lvl1pPr>
              <a:defRPr sz="3600">
                <a:solidFill>
                  <a:srgbClr val="009CC8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0975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graphy of footbridg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-304800"/>
            <a:ext cx="12233691" cy="815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:\Pants Work\Current Work\Actuaries 2011\Logos all\IFOA Logo\Lanscape - Standard\WMF logos\IFOA_logo_L_RGB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73049"/>
            <a:ext cx="3251642" cy="13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sp>
        <p:nvSpPr>
          <p:cNvPr id="9" name="Rectangle 4"/>
          <p:cNvSpPr txBox="1">
            <a:spLocks noChangeArrowheads="1"/>
          </p:cNvSpPr>
          <p:nvPr userDrawn="1"/>
        </p:nvSpPr>
        <p:spPr bwMode="auto">
          <a:xfrm>
            <a:off x="527052" y="6410325"/>
            <a:ext cx="2927349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44C141-B97D-4979-AB76-E8E6AB76C28B}" type="datetime4">
              <a:rPr lang="en-GB" smtClean="0">
                <a:solidFill>
                  <a:srgbClr val="3F4548"/>
                </a:solidFill>
              </a:rPr>
              <a:pPr/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9505950" cy="1295399"/>
          </a:xfrm>
        </p:spPr>
        <p:txBody>
          <a:bodyPr anchor="t"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612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man sitting on corner with MacBook Air on lap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8267" r="-901"/>
          <a:stretch/>
        </p:blipFill>
        <p:spPr bwMode="auto">
          <a:xfrm>
            <a:off x="-38100" y="-762000"/>
            <a:ext cx="12401550" cy="776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pic>
        <p:nvPicPr>
          <p:cNvPr id="8" name="Picture 2" descr="E:\Pants Work\Current Work\Actuaries 2011\Logos all\IFOA Logo\Lanscape - Standard\WMF logos\IFOA_logo_L_RGB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73049"/>
            <a:ext cx="3251642" cy="13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9505950" cy="1295399"/>
          </a:xfrm>
        </p:spPr>
        <p:txBody>
          <a:bodyPr anchor="t"/>
          <a:lstStyle>
            <a:lvl1pPr>
              <a:defRPr sz="3600">
                <a:solidFill>
                  <a:srgbClr val="009CC8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46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cover 8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27052" y="6410325"/>
            <a:ext cx="2927349" cy="331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44C141-B97D-4979-AB76-E8E6AB76C28B}" type="datetime4">
              <a:rPr lang="en-GB" smtClean="0"/>
              <a:pPr/>
              <a:t>10 December 2019</a:t>
            </a:fld>
            <a:endParaRPr lang="en-GB" dirty="0"/>
          </a:p>
        </p:txBody>
      </p:sp>
      <p:pic>
        <p:nvPicPr>
          <p:cNvPr id="6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9505950" cy="1295399"/>
          </a:xfrm>
        </p:spPr>
        <p:txBody>
          <a:bodyPr anchor="t"/>
          <a:lstStyle>
            <a:lvl1pPr>
              <a:defRPr sz="3600">
                <a:ln>
                  <a:noFill/>
                </a:ln>
                <a:solidFill>
                  <a:srgbClr val="00A3C8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3184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pic>
        <p:nvPicPr>
          <p:cNvPr id="8194" name="Picture 2" descr="white ladders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0" b="1503"/>
          <a:stretch/>
        </p:blipFill>
        <p:spPr bwMode="auto">
          <a:xfrm>
            <a:off x="0" y="-152400"/>
            <a:ext cx="12192000" cy="72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 userDrawn="1"/>
        </p:nvSpPr>
        <p:spPr bwMode="auto">
          <a:xfrm>
            <a:off x="527051" y="1721220"/>
            <a:ext cx="9505950" cy="129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ln>
                  <a:noFill/>
                </a:ln>
                <a:solidFill>
                  <a:srgbClr val="00A3C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/>
              <a:t>Click to edit Master title style</a:t>
            </a:r>
            <a:endParaRPr lang="en-GB" kern="0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006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2" y="404813"/>
            <a:ext cx="1105534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2" y="1557338"/>
            <a:ext cx="11055349" cy="464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7052" y="6410325"/>
            <a:ext cx="2688166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219" y="6410325"/>
            <a:ext cx="5761567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3F4548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01351" y="6402390"/>
            <a:ext cx="86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F4548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grpSp>
        <p:nvGrpSpPr>
          <p:cNvPr id="10" name="Group 64"/>
          <p:cNvGrpSpPr/>
          <p:nvPr/>
        </p:nvGrpSpPr>
        <p:grpSpPr>
          <a:xfrm>
            <a:off x="-3861359" y="0"/>
            <a:ext cx="3714777" cy="6858000"/>
            <a:chOff x="-3137354" y="0"/>
            <a:chExt cx="3018256" cy="685800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137354" y="0"/>
              <a:ext cx="299444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-2982572" y="99308"/>
              <a:ext cx="283966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000" b="1" dirty="0">
                  <a:solidFill>
                    <a:srgbClr val="113458"/>
                  </a:solidFill>
                </a:rPr>
                <a:t>Colour palette for PowerPoint presentations</a:t>
              </a:r>
              <a:endParaRPr lang="en-US" sz="1000" b="1" dirty="0">
                <a:solidFill>
                  <a:srgbClr val="113458"/>
                </a:solidFill>
              </a:endParaRPr>
            </a:p>
          </p:txBody>
        </p:sp>
        <p:grpSp>
          <p:nvGrpSpPr>
            <p:cNvPr id="14" name="Group 58"/>
            <p:cNvGrpSpPr/>
            <p:nvPr userDrawn="1"/>
          </p:nvGrpSpPr>
          <p:grpSpPr>
            <a:xfrm>
              <a:off x="-2982571" y="476672"/>
              <a:ext cx="2863473" cy="307777"/>
              <a:chOff x="-2982571" y="476672"/>
              <a:chExt cx="2863473" cy="307777"/>
            </a:xfrm>
          </p:grpSpPr>
          <p:sp>
            <p:nvSpPr>
              <p:cNvPr id="56" name="Rectangle 9"/>
              <p:cNvSpPr/>
              <p:nvPr userDrawn="1"/>
            </p:nvSpPr>
            <p:spPr>
              <a:xfrm>
                <a:off x="-2982571" y="476672"/>
                <a:ext cx="309565" cy="2857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TextBox 11"/>
              <p:cNvSpPr txBox="1"/>
              <p:nvPr userDrawn="1"/>
            </p:nvSpPr>
            <p:spPr>
              <a:xfrm>
                <a:off x="-2518224" y="476672"/>
                <a:ext cx="23991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Dark blue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R17  G52  B88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15" name="Group 13"/>
            <p:cNvGrpSpPr/>
            <p:nvPr userDrawn="1"/>
          </p:nvGrpSpPr>
          <p:grpSpPr>
            <a:xfrm>
              <a:off x="-2982575" y="882170"/>
              <a:ext cx="2863476" cy="307777"/>
              <a:chOff x="-2928990" y="365095"/>
              <a:chExt cx="2643206" cy="307777"/>
            </a:xfrm>
          </p:grpSpPr>
          <p:sp>
            <p:nvSpPr>
              <p:cNvPr id="54" name="Rectangle 14"/>
              <p:cNvSpPr/>
              <p:nvPr userDrawn="1"/>
            </p:nvSpPr>
            <p:spPr>
              <a:xfrm>
                <a:off x="-2928990" y="365095"/>
                <a:ext cx="285752" cy="285752"/>
              </a:xfrm>
              <a:prstGeom prst="rect">
                <a:avLst/>
              </a:prstGeom>
              <a:solidFill>
                <a:srgbClr val="D9AB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TextBox 15"/>
              <p:cNvSpPr txBox="1"/>
              <p:nvPr userDrawn="1"/>
            </p:nvSpPr>
            <p:spPr>
              <a:xfrm>
                <a:off x="-2500362" y="365095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Gold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R217  G171  B22</a:t>
                </a:r>
                <a:endParaRPr lang="en-US" sz="8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16" name="Group 16"/>
            <p:cNvGrpSpPr/>
            <p:nvPr userDrawn="1"/>
          </p:nvGrpSpPr>
          <p:grpSpPr>
            <a:xfrm>
              <a:off x="-2982575" y="1277829"/>
              <a:ext cx="2863476" cy="307777"/>
              <a:chOff x="-2928990" y="63509"/>
              <a:chExt cx="2643206" cy="307777"/>
            </a:xfrm>
          </p:grpSpPr>
          <p:sp>
            <p:nvSpPr>
              <p:cNvPr id="52" name="Rectangle 17"/>
              <p:cNvSpPr/>
              <p:nvPr userDrawn="1"/>
            </p:nvSpPr>
            <p:spPr>
              <a:xfrm>
                <a:off x="-2928990" y="63509"/>
                <a:ext cx="285752" cy="285752"/>
              </a:xfrm>
              <a:prstGeom prst="rect">
                <a:avLst/>
              </a:prstGeom>
              <a:solidFill>
                <a:srgbClr val="4096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TextBox 18"/>
              <p:cNvSpPr txBox="1"/>
              <p:nvPr userDrawn="1"/>
            </p:nvSpPr>
            <p:spPr>
              <a:xfrm>
                <a:off x="-2500362" y="63509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Mid blue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R64  G150  B184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 userDrawn="1"/>
          </p:nvSpPr>
          <p:spPr>
            <a:xfrm>
              <a:off x="-2982571" y="2122984"/>
              <a:ext cx="239912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000" b="1" dirty="0">
                  <a:solidFill>
                    <a:srgbClr val="4096B8"/>
                  </a:solidFill>
                </a:rPr>
                <a:t>Secondary colour palette</a:t>
              </a:r>
              <a:endParaRPr lang="en-US" sz="1000" b="1" dirty="0">
                <a:solidFill>
                  <a:srgbClr val="4096B8"/>
                </a:solidFill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-2982571" y="260648"/>
              <a:ext cx="239912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2419350" algn="l"/>
                </a:tabLst>
              </a:pPr>
              <a:r>
                <a:rPr lang="en-GB" sz="1000" b="1" dirty="0">
                  <a:solidFill>
                    <a:srgbClr val="4096B8"/>
                  </a:solidFill>
                </a:rPr>
                <a:t>Primary colour palette</a:t>
              </a:r>
              <a:endParaRPr lang="en-US" sz="1000" b="1" dirty="0">
                <a:solidFill>
                  <a:srgbClr val="4096B8"/>
                </a:solidFill>
              </a:endParaRPr>
            </a:p>
          </p:txBody>
        </p:sp>
        <p:grpSp>
          <p:nvGrpSpPr>
            <p:cNvPr id="19" name="Group 24"/>
            <p:cNvGrpSpPr/>
            <p:nvPr userDrawn="1"/>
          </p:nvGrpSpPr>
          <p:grpSpPr>
            <a:xfrm>
              <a:off x="-2982575" y="1688965"/>
              <a:ext cx="2863476" cy="307777"/>
              <a:chOff x="-2928990" y="63509"/>
              <a:chExt cx="2643206" cy="307777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-2928990" y="63509"/>
                <a:ext cx="285752" cy="2857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 userDrawn="1"/>
            </p:nvSpPr>
            <p:spPr>
              <a:xfrm>
                <a:off x="-2500362" y="63509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Light grey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R220  G221  B217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0" name="Group 27"/>
            <p:cNvGrpSpPr/>
            <p:nvPr userDrawn="1"/>
          </p:nvGrpSpPr>
          <p:grpSpPr>
            <a:xfrm>
              <a:off x="-2982575" y="2733370"/>
              <a:ext cx="2863476" cy="307777"/>
              <a:chOff x="-2928990" y="696778"/>
              <a:chExt cx="2643206" cy="307777"/>
            </a:xfrm>
          </p:grpSpPr>
          <p:sp>
            <p:nvSpPr>
              <p:cNvPr id="48" name="Rectangle 47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79A3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Pea green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R121  G163  B42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1" name="Group 60"/>
            <p:cNvGrpSpPr/>
            <p:nvPr userDrawn="1"/>
          </p:nvGrpSpPr>
          <p:grpSpPr>
            <a:xfrm>
              <a:off x="-2982571" y="3144506"/>
              <a:ext cx="2863473" cy="307777"/>
              <a:chOff x="-2982571" y="3144506"/>
              <a:chExt cx="2863473" cy="307777"/>
            </a:xfrm>
          </p:grpSpPr>
          <p:sp>
            <p:nvSpPr>
              <p:cNvPr id="46" name="Rectangle 45"/>
              <p:cNvSpPr/>
              <p:nvPr userDrawn="1"/>
            </p:nvSpPr>
            <p:spPr>
              <a:xfrm>
                <a:off x="-2982571" y="3144506"/>
                <a:ext cx="309565" cy="285752"/>
              </a:xfrm>
              <a:prstGeom prst="rect">
                <a:avLst/>
              </a:prstGeom>
              <a:solidFill>
                <a:srgbClr val="0084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 userDrawn="1"/>
            </p:nvSpPr>
            <p:spPr>
              <a:xfrm>
                <a:off x="-2518224" y="3144506"/>
                <a:ext cx="23991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Forest green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R0 G132  B82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2" name="Group 33"/>
            <p:cNvGrpSpPr/>
            <p:nvPr userDrawn="1"/>
          </p:nvGrpSpPr>
          <p:grpSpPr>
            <a:xfrm>
              <a:off x="-2982575" y="3555642"/>
              <a:ext cx="2863476" cy="307777"/>
              <a:chOff x="-2928990" y="696778"/>
              <a:chExt cx="2643206" cy="307777"/>
            </a:xfrm>
          </p:grpSpPr>
          <p:sp>
            <p:nvSpPr>
              <p:cNvPr id="44" name="Rectangle 43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11B3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Bottle green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R17  G179  B162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3" name="Group 36"/>
            <p:cNvGrpSpPr/>
            <p:nvPr userDrawn="1"/>
          </p:nvGrpSpPr>
          <p:grpSpPr>
            <a:xfrm>
              <a:off x="-2982575" y="3966778"/>
              <a:ext cx="2863476" cy="307777"/>
              <a:chOff x="-2928990" y="696778"/>
              <a:chExt cx="2643206" cy="307777"/>
            </a:xfrm>
          </p:grpSpPr>
          <p:sp>
            <p:nvSpPr>
              <p:cNvPr id="42" name="Rectangle 41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009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Cyan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R0  G156  B200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4" name="Group 63"/>
            <p:cNvGrpSpPr/>
            <p:nvPr userDrawn="1"/>
          </p:nvGrpSpPr>
          <p:grpSpPr>
            <a:xfrm>
              <a:off x="-2982571" y="4377914"/>
              <a:ext cx="2863473" cy="307777"/>
              <a:chOff x="-2982571" y="4377914"/>
              <a:chExt cx="2863473" cy="307777"/>
            </a:xfrm>
          </p:grpSpPr>
          <p:sp>
            <p:nvSpPr>
              <p:cNvPr id="40" name="Rectangle 39"/>
              <p:cNvSpPr/>
              <p:nvPr userDrawn="1"/>
            </p:nvSpPr>
            <p:spPr>
              <a:xfrm>
                <a:off x="-2982571" y="4377914"/>
                <a:ext cx="309565" cy="285752"/>
              </a:xfrm>
              <a:prstGeom prst="rect">
                <a:avLst/>
              </a:prstGeom>
              <a:solidFill>
                <a:srgbClr val="7CB3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 userDrawn="1"/>
            </p:nvSpPr>
            <p:spPr>
              <a:xfrm>
                <a:off x="-2518224" y="4377914"/>
                <a:ext cx="23991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Light blue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R124  G179  B225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5" name="Group 43"/>
            <p:cNvGrpSpPr/>
            <p:nvPr userDrawn="1"/>
          </p:nvGrpSpPr>
          <p:grpSpPr>
            <a:xfrm>
              <a:off x="-2982575" y="4789050"/>
              <a:ext cx="2863476" cy="307777"/>
              <a:chOff x="-2928990" y="696778"/>
              <a:chExt cx="2643206" cy="307777"/>
            </a:xfrm>
          </p:grpSpPr>
          <p:sp>
            <p:nvSpPr>
              <p:cNvPr id="38" name="Rectangle 37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8076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Violet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R128  G118  B207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6" name="Group 46"/>
            <p:cNvGrpSpPr/>
            <p:nvPr userDrawn="1"/>
          </p:nvGrpSpPr>
          <p:grpSpPr>
            <a:xfrm>
              <a:off x="-2982575" y="5200186"/>
              <a:ext cx="2863476" cy="307777"/>
              <a:chOff x="-2928990" y="696778"/>
              <a:chExt cx="2643206" cy="307777"/>
            </a:xfrm>
          </p:grpSpPr>
          <p:sp>
            <p:nvSpPr>
              <p:cNvPr id="36" name="Rectangle 35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8F46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Purple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R143  G70  B147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7" name="Group 49"/>
            <p:cNvGrpSpPr/>
            <p:nvPr userDrawn="1"/>
          </p:nvGrpSpPr>
          <p:grpSpPr>
            <a:xfrm>
              <a:off x="-2982575" y="5611322"/>
              <a:ext cx="2863476" cy="307777"/>
              <a:chOff x="-2928990" y="696778"/>
              <a:chExt cx="2643206" cy="307777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E945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 err="1">
                    <a:solidFill>
                      <a:srgbClr val="3F4548"/>
                    </a:solidFill>
                  </a:rPr>
                  <a:t>Fuscia</a:t>
                </a:r>
                <a:endParaRPr lang="en-GB" sz="1000" dirty="0">
                  <a:solidFill>
                    <a:srgbClr val="3F4548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R233  G69  B140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8" name="Group 52"/>
            <p:cNvGrpSpPr/>
            <p:nvPr userDrawn="1"/>
          </p:nvGrpSpPr>
          <p:grpSpPr>
            <a:xfrm>
              <a:off x="-2982575" y="6022458"/>
              <a:ext cx="2863476" cy="307777"/>
              <a:chOff x="-2928990" y="696778"/>
              <a:chExt cx="2643206" cy="307777"/>
            </a:xfrm>
          </p:grpSpPr>
          <p:sp>
            <p:nvSpPr>
              <p:cNvPr id="32" name="Rectangle 31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C81E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Red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R200  G30  B69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9" name="Group 55"/>
            <p:cNvGrpSpPr/>
            <p:nvPr userDrawn="1"/>
          </p:nvGrpSpPr>
          <p:grpSpPr>
            <a:xfrm>
              <a:off x="-2982575" y="6433591"/>
              <a:ext cx="2863476" cy="307777"/>
              <a:chOff x="-2928990" y="696778"/>
              <a:chExt cx="2643206" cy="307777"/>
            </a:xfrm>
          </p:grpSpPr>
          <p:sp>
            <p:nvSpPr>
              <p:cNvPr id="30" name="Rectangle 29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EE74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Orange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R238  G116  29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</p:grpSp>
      <p:sp>
        <p:nvSpPr>
          <p:cNvPr id="58" name="Rectangle 57"/>
          <p:cNvSpPr/>
          <p:nvPr/>
        </p:nvSpPr>
        <p:spPr>
          <a:xfrm>
            <a:off x="-3679277" y="2351160"/>
            <a:ext cx="381003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3081271" y="2348881"/>
            <a:ext cx="29527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3F4548"/>
                </a:solidFill>
              </a:rPr>
              <a:t>Dark grey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3F4548"/>
                </a:solidFill>
              </a:rPr>
              <a:t>R63  G69  B72</a:t>
            </a:r>
            <a:endParaRPr lang="en-US" sz="1000" dirty="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8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96" r:id="rId3"/>
    <p:sldLayoutId id="2147483680" r:id="rId4"/>
    <p:sldLayoutId id="2147483695" r:id="rId5"/>
    <p:sldLayoutId id="2147483677" r:id="rId6"/>
    <p:sldLayoutId id="2147483679" r:id="rId7"/>
    <p:sldLayoutId id="2147483667" r:id="rId8"/>
    <p:sldLayoutId id="2147483701" r:id="rId9"/>
    <p:sldLayoutId id="2147483661" r:id="rId10"/>
    <p:sldLayoutId id="2147483662" r:id="rId11"/>
    <p:sldLayoutId id="2147483698" r:id="rId12"/>
    <p:sldLayoutId id="2147483669" r:id="rId13"/>
    <p:sldLayoutId id="2147483697" r:id="rId14"/>
    <p:sldLayoutId id="2147483686" r:id="rId15"/>
    <p:sldLayoutId id="2147483693" r:id="rId16"/>
    <p:sldLayoutId id="2147483687" r:id="rId17"/>
    <p:sldLayoutId id="2147483688" r:id="rId18"/>
    <p:sldLayoutId id="2147483691" r:id="rId19"/>
    <p:sldLayoutId id="2147483689" r:id="rId20"/>
    <p:sldLayoutId id="2147483690" r:id="rId21"/>
    <p:sldLayoutId id="2147483700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9pPr>
    </p:titleStyle>
    <p:bodyStyle>
      <a:lvl1pPr marL="269875" indent="-269875" algn="l" rtl="0" eaLnBrk="1" fontAlgn="base" hangingPunct="1">
        <a:spcBef>
          <a:spcPct val="50000"/>
        </a:spcBef>
        <a:spcAft>
          <a:spcPct val="0"/>
        </a:spcAft>
        <a:buClr>
          <a:schemeClr val="accent1"/>
        </a:buClr>
        <a:buChar char="•"/>
        <a:defRPr sz="2400">
          <a:solidFill>
            <a:srgbClr val="3F4548"/>
          </a:solidFill>
          <a:latin typeface="+mn-lt"/>
          <a:ea typeface="+mn-ea"/>
          <a:cs typeface="+mn-cs"/>
        </a:defRPr>
      </a:lvl1pPr>
      <a:lvl2pPr marL="717550" indent="-268288" algn="l" rtl="0" eaLnBrk="1" fontAlgn="base" hangingPunct="1">
        <a:spcBef>
          <a:spcPct val="50000"/>
        </a:spcBef>
        <a:spcAft>
          <a:spcPct val="0"/>
        </a:spcAft>
        <a:buClr>
          <a:schemeClr val="accent1"/>
        </a:buClr>
        <a:buChar char="–"/>
        <a:defRPr sz="2000">
          <a:solidFill>
            <a:srgbClr val="3F4548"/>
          </a:solidFill>
          <a:latin typeface="+mn-lt"/>
          <a:cs typeface="+mn-cs"/>
        </a:defRPr>
      </a:lvl2pPr>
      <a:lvl3pPr marL="1071563" indent="-174625" algn="l" rtl="0" eaLnBrk="1" fontAlgn="base" hangingPunct="1">
        <a:spcBef>
          <a:spcPct val="5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rgbClr val="3F4548"/>
          </a:solidFill>
          <a:latin typeface="+mn-lt"/>
          <a:cs typeface="+mn-cs"/>
        </a:defRPr>
      </a:lvl3pPr>
      <a:lvl4pPr marL="1433513" indent="-182563" algn="l" rtl="0" eaLnBrk="1" fontAlgn="base" hangingPunct="1">
        <a:spcBef>
          <a:spcPct val="50000"/>
        </a:spcBef>
        <a:spcAft>
          <a:spcPct val="0"/>
        </a:spcAft>
        <a:buClr>
          <a:schemeClr val="accent1"/>
        </a:buClr>
        <a:buChar char="–"/>
        <a:defRPr sz="1600">
          <a:solidFill>
            <a:srgbClr val="3F4548"/>
          </a:solidFill>
          <a:latin typeface="+mn-lt"/>
          <a:cs typeface="+mn-cs"/>
        </a:defRPr>
      </a:lvl4pPr>
      <a:lvl5pPr marL="1792288" indent="-176213" algn="l" rtl="0" eaLnBrk="1" fontAlgn="base" hangingPunct="1">
        <a:spcBef>
          <a:spcPct val="5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1400">
          <a:solidFill>
            <a:srgbClr val="3F4548"/>
          </a:solidFill>
          <a:latin typeface="+mn-lt"/>
          <a:cs typeface="+mn-cs"/>
        </a:defRPr>
      </a:lvl5pPr>
      <a:lvl6pPr marL="2249488" indent="-176213" algn="l" rtl="0" eaLnBrk="1" fontAlgn="base" hangingPunct="1">
        <a:spcBef>
          <a:spcPct val="50000"/>
        </a:spcBef>
        <a:spcAft>
          <a:spcPct val="0"/>
        </a:spcAft>
        <a:buClr>
          <a:srgbClr val="D9AB16"/>
        </a:buClr>
        <a:buChar char="»"/>
        <a:defRPr sz="1400">
          <a:solidFill>
            <a:srgbClr val="0D2E64"/>
          </a:solidFill>
          <a:latin typeface="+mn-lt"/>
          <a:cs typeface="+mn-cs"/>
        </a:defRPr>
      </a:lvl6pPr>
      <a:lvl7pPr marL="2706688" indent="-176213" algn="l" rtl="0" eaLnBrk="1" fontAlgn="base" hangingPunct="1">
        <a:spcBef>
          <a:spcPct val="50000"/>
        </a:spcBef>
        <a:spcAft>
          <a:spcPct val="0"/>
        </a:spcAft>
        <a:buClr>
          <a:srgbClr val="D9AB16"/>
        </a:buClr>
        <a:buChar char="»"/>
        <a:defRPr sz="1400">
          <a:solidFill>
            <a:srgbClr val="0D2E64"/>
          </a:solidFill>
          <a:latin typeface="+mn-lt"/>
          <a:cs typeface="+mn-cs"/>
        </a:defRPr>
      </a:lvl7pPr>
      <a:lvl8pPr marL="3163888" indent="-176213" algn="l" rtl="0" eaLnBrk="1" fontAlgn="base" hangingPunct="1">
        <a:spcBef>
          <a:spcPct val="50000"/>
        </a:spcBef>
        <a:spcAft>
          <a:spcPct val="0"/>
        </a:spcAft>
        <a:buClr>
          <a:srgbClr val="D9AB16"/>
        </a:buClr>
        <a:buChar char="»"/>
        <a:defRPr sz="1400">
          <a:solidFill>
            <a:srgbClr val="0D2E64"/>
          </a:solidFill>
          <a:latin typeface="+mn-lt"/>
          <a:cs typeface="+mn-cs"/>
        </a:defRPr>
      </a:lvl8pPr>
      <a:lvl9pPr marL="3621088" indent="-176213" algn="l" rtl="0" eaLnBrk="1" fontAlgn="base" hangingPunct="1">
        <a:spcBef>
          <a:spcPct val="50000"/>
        </a:spcBef>
        <a:spcAft>
          <a:spcPct val="0"/>
        </a:spcAft>
        <a:buClr>
          <a:srgbClr val="D9AB16"/>
        </a:buClr>
        <a:buChar char="»"/>
        <a:defRPr sz="1400">
          <a:solidFill>
            <a:srgbClr val="0D2E6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redict/cashless-future-1e240d287717" TargetMode="External"/><Relationship Id="rId2" Type="http://schemas.openxmlformats.org/officeDocument/2006/relationships/hyperlink" Target="https://www.actuaries.org.uk/practice-areas/finance-and-investment/finance-and-investment-research-working-parties/cashless-society-working-party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nbc.com/2018/05/03/sweden-cashless-future-sounds-alarm-bells-for-the-central-bank.html" TargetMode="External"/><Relationship Id="rId5" Type="http://schemas.openxmlformats.org/officeDocument/2006/relationships/hyperlink" Target="https://www.bloomberg.com/news/articles/2018-03-22/in-shadow-of-facebook-cashless-sweden-fears-data-privacy-risks" TargetMode="External"/><Relationship Id="rId4" Type="http://schemas.openxmlformats.org/officeDocument/2006/relationships/hyperlink" Target="https://www.theguardian.com/world/2018/apr/03/being-cash-free-puts-us-at-risk-of-attack-swedes-turn-against-cashlessnes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cial_Credit_System" TargetMode="External"/><Relationship Id="rId2" Type="http://schemas.openxmlformats.org/officeDocument/2006/relationships/hyperlink" Target="https://en.wikipedia.org/wiki/Great_Firewal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inextra.com/newsarticle/28756/ping-an-speeds-up-online-lending-with-facial-recognition" TargetMode="External"/><Relationship Id="rId5" Type="http://schemas.openxmlformats.org/officeDocument/2006/relationships/hyperlink" Target="https://www.insurancebusinessmag.com/asia/news/breaking-news/ai-to-be-more-deeply-integrated-into-insurance--ping-an-190507.aspx" TargetMode="External"/><Relationship Id="rId4" Type="http://schemas.openxmlformats.org/officeDocument/2006/relationships/hyperlink" Target="https://www.aima.org/uploads/assets/uploaded/0e42bd7b-a90f-4628-8bf093792c937095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sia.nikkei.com/Business/Business-trends/Automated-shops-spread-in-China-as-mobile-payments-take-off" TargetMode="External"/><Relationship Id="rId2" Type="http://schemas.openxmlformats.org/officeDocument/2006/relationships/hyperlink" Target="https://asia.nikkei.com/Business/Business-trends/China-s-unmanned-store-boom-ends-as-quickly-as-it-began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businessinsider.sg/alibaba-hotel-of-the-future-robots-ai-2019-10/?r=US&amp;IR=T" TargetMode="External"/><Relationship Id="rId4" Type="http://schemas.openxmlformats.org/officeDocument/2006/relationships/hyperlink" Target="https://asia.nikkei.com/Business/Companies/Alipay-opens-unmanned-apparel-shop-in-Hong-Ko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radingeconomics.com/singapore/money-supply-m0" TargetMode="External"/><Relationship Id="rId2" Type="http://schemas.openxmlformats.org/officeDocument/2006/relationships/hyperlink" Target="https://www.todayonline.com/singapore/big-read-beijing-cash-not-king-and-mobile-payment-reigns-suprem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straitstimes.com/singapore/collecting-nric-numbers-and-making-copies-of-the-identity-card-will-be-illegal-from-sept-1/" TargetMode="External"/><Relationship Id="rId5" Type="http://schemas.openxmlformats.org/officeDocument/2006/relationships/hyperlink" Target="https://www.singpass.gov.sg/myinfo/intro" TargetMode="External"/><Relationship Id="rId4" Type="http://schemas.openxmlformats.org/officeDocument/2006/relationships/hyperlink" Target="https://www.channelnewsasia.com/news/singapore/singhealth-health-system-hit-serious-cyberattack-pm-lee-target-1054831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tar.com.my/news/nation/2019/10/13/towards-a-cashless-malaysia" TargetMode="External"/><Relationship Id="rId2" Type="http://schemas.openxmlformats.org/officeDocument/2006/relationships/hyperlink" Target="https://www.thestar.com.my/business/business-news/2019/07/31/fitch-solutions-malaysians-still-prefer-cash-to-cashless-transactions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techwireasia.com/2019/11/can-e-wallet-partnerships-help-unionpay-drive-malaysias-digital-economy/" TargetMode="External"/><Relationship Id="rId4" Type="http://schemas.openxmlformats.org/officeDocument/2006/relationships/hyperlink" Target="https://vernonchan.com/digi-vcash-ewallet-shut-dow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c.com/2018/11/06/airasia-ceo-bigpay-can-give-alipay-grabpay-a-run-for-their-money.html" TargetMode="External"/><Relationship Id="rId2" Type="http://schemas.openxmlformats.org/officeDocument/2006/relationships/hyperlink" Target="https://www.allianz.com/en/press/news/business/insurance/180227-allianz-visa-launch-mobile-payment-and-loyalty-app.html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tuaries.org.uk/practice-areas/finance-and-investment/finance-and-investment-research-working-parties/cashless-society-working-party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AE0B-0AF4-4D74-8890-FC0D83D17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Journey to a Cashless Society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8C95D-5486-4638-B584-CE8703C26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Presented by: Justin Chan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A60FB-EE91-42B9-BE68-C6C70EC623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44C141-B97D-4979-AB76-E8E6AB76C28B}" type="datetime4">
              <a:rPr lang="en-GB" smtClean="0">
                <a:solidFill>
                  <a:prstClr val="white"/>
                </a:solidFill>
              </a:rPr>
              <a:pPr/>
              <a:t>10 December 2019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70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China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Development and commercialization of advanced technologies</a:t>
            </a:r>
          </a:p>
          <a:p>
            <a:r>
              <a:rPr lang="en-SG" dirty="0"/>
              <a:t>Mobile hardware companies</a:t>
            </a:r>
          </a:p>
          <a:p>
            <a:pPr lvl="1"/>
            <a:r>
              <a:rPr lang="en-SG" dirty="0"/>
              <a:t>Huawei</a:t>
            </a:r>
          </a:p>
          <a:p>
            <a:pPr lvl="2"/>
            <a:r>
              <a:rPr lang="en-SG" dirty="0"/>
              <a:t>2</a:t>
            </a:r>
            <a:r>
              <a:rPr lang="en-SG" baseline="30000" dirty="0"/>
              <a:t>nd</a:t>
            </a:r>
            <a:r>
              <a:rPr lang="en-SG" dirty="0"/>
              <a:t> largest mobile manufacturer (after Samsung)</a:t>
            </a:r>
          </a:p>
          <a:p>
            <a:pPr lvl="2"/>
            <a:r>
              <a:rPr lang="en-SG" dirty="0"/>
              <a:t>Mobile networking equipment, 5G technology</a:t>
            </a:r>
          </a:p>
          <a:p>
            <a:r>
              <a:rPr lang="en-SG" dirty="0"/>
              <a:t>Tech companies</a:t>
            </a:r>
          </a:p>
          <a:p>
            <a:pPr lvl="1"/>
            <a:r>
              <a:rPr lang="en-SG" dirty="0"/>
              <a:t>Alibaba Group, Tencent, JD.com, Baidu</a:t>
            </a:r>
          </a:p>
          <a:p>
            <a:r>
              <a:rPr lang="en-SG" dirty="0"/>
              <a:t>Observations</a:t>
            </a:r>
          </a:p>
          <a:p>
            <a:pPr lvl="1"/>
            <a:r>
              <a:rPr lang="en-SG" dirty="0"/>
              <a:t>Dealing with failure – move quickly and integrate another new system.</a:t>
            </a:r>
          </a:p>
          <a:p>
            <a:pPr lvl="1"/>
            <a:r>
              <a:rPr lang="en-SG" dirty="0"/>
              <a:t>Continuous learning!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8819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China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Social Credit System </a:t>
            </a:r>
            <a:r>
              <a:rPr lang="en-SG" sz="1600" dirty="0"/>
              <a:t>(Ref [7])</a:t>
            </a:r>
          </a:p>
          <a:p>
            <a:pPr lvl="1"/>
            <a:r>
              <a:rPr lang="en-SG" dirty="0"/>
              <a:t>National reputation system developed by Chinese government</a:t>
            </a:r>
          </a:p>
          <a:p>
            <a:pPr lvl="1"/>
            <a:r>
              <a:rPr lang="en-SG" dirty="0"/>
              <a:t>Initiated in 2014 and expected to be largely operational in 2020</a:t>
            </a:r>
          </a:p>
          <a:p>
            <a:pPr lvl="1"/>
            <a:r>
              <a:rPr lang="en-SG" dirty="0"/>
              <a:t>2015 - Licensed 8 companies to trial this (including Sesame Credit, Tencent)</a:t>
            </a:r>
          </a:p>
          <a:p>
            <a:pPr lvl="1"/>
            <a:r>
              <a:rPr lang="en-SG" dirty="0"/>
              <a:t>Purpose: Standardize the assessment of citizens’ and businesses’ economic and social reputation</a:t>
            </a:r>
          </a:p>
          <a:p>
            <a:pPr lvl="2"/>
            <a:r>
              <a:rPr lang="en-SG" dirty="0"/>
              <a:t>Penalized for dishonest and fraudulent financial behaviour, playing loud music, jaywalking</a:t>
            </a:r>
          </a:p>
          <a:p>
            <a:pPr lvl="3"/>
            <a:r>
              <a:rPr lang="en-SG" dirty="0"/>
              <a:t>Punishments include travel ban (</a:t>
            </a:r>
            <a:r>
              <a:rPr lang="en-SG" dirty="0" err="1"/>
              <a:t>eg.</a:t>
            </a:r>
            <a:r>
              <a:rPr lang="en-SG" dirty="0"/>
              <a:t> rail, flights), </a:t>
            </a:r>
          </a:p>
          <a:p>
            <a:pPr lvl="2"/>
            <a:r>
              <a:rPr lang="en-SG" dirty="0"/>
              <a:t>Rewarded for donating blood, donating to charity, volunteering for community service</a:t>
            </a:r>
          </a:p>
          <a:p>
            <a:pPr lvl="3"/>
            <a:r>
              <a:rPr lang="en-SG" dirty="0"/>
              <a:t>Rewards include: easier access to credit loans, discounts for cars, free health check-ups</a:t>
            </a:r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125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China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Great Firewall of China </a:t>
            </a:r>
            <a:r>
              <a:rPr lang="en-SG" sz="1600" dirty="0"/>
              <a:t>(Ref [6])</a:t>
            </a:r>
          </a:p>
          <a:p>
            <a:pPr lvl="1"/>
            <a:r>
              <a:rPr lang="en-SG" dirty="0"/>
              <a:t>Supported by large population – 700 million internet users</a:t>
            </a:r>
          </a:p>
          <a:p>
            <a:pPr lvl="1"/>
            <a:r>
              <a:rPr lang="en-SG" dirty="0"/>
              <a:t>Allows for growth of local internet giants – Tencent, Alibaba</a:t>
            </a: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C63570A-780D-43E6-807A-1A1FF0A25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274191"/>
              </p:ext>
            </p:extLst>
          </p:nvPr>
        </p:nvGraphicFramePr>
        <p:xfrm>
          <a:off x="1327795" y="3076168"/>
          <a:ext cx="675603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465">
                  <a:extLst>
                    <a:ext uri="{9D8B030D-6E8A-4147-A177-3AD203B41FA5}">
                      <a16:colId xmlns:a16="http://schemas.microsoft.com/office/drawing/2014/main" val="3077534968"/>
                    </a:ext>
                  </a:extLst>
                </a:gridCol>
                <a:gridCol w="3445566">
                  <a:extLst>
                    <a:ext uri="{9D8B030D-6E8A-4147-A177-3AD203B41FA5}">
                      <a16:colId xmlns:a16="http://schemas.microsoft.com/office/drawing/2014/main" val="3210246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China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Outside China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9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Tencent Video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YouTube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90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Baidu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Google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3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WeChat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WhatsApp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39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Tencent Weibo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Twitter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Alibaba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Amazon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2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99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EFB5C1-A6F7-46CA-A096-1E1D1BFC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65FE-1D5F-4086-A6F1-ADCC09BA4FF2}" type="datetime4">
              <a:rPr lang="en-GB" smtClean="0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73510-3913-4F0E-B793-C5312D74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29D89-28D6-400C-BE2E-4CB4EC7E1F86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52A73-D6EA-49D3-B251-D7E86F9D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42" y="115887"/>
            <a:ext cx="8779055" cy="6139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F1540A-CCD4-402D-A582-B0E0048F331F}"/>
              </a:ext>
            </a:extLst>
          </p:cNvPr>
          <p:cNvSpPr/>
          <p:nvPr/>
        </p:nvSpPr>
        <p:spPr>
          <a:xfrm>
            <a:off x="10337121" y="5885564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Ref [9]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84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EFB5C1-A6F7-46CA-A096-1E1D1BFC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65FE-1D5F-4086-A6F1-ADCC09BA4FF2}" type="datetime4">
              <a:rPr lang="en-GB" smtClean="0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73510-3913-4F0E-B793-C5312D74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29D89-28D6-400C-BE2E-4CB4EC7E1F86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6F2A7-B663-48AB-ABA5-C7061995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4" y="543338"/>
            <a:ext cx="8921578" cy="54532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B6CB1-E99A-4B60-875F-FE83A2B2FB9F}"/>
              </a:ext>
            </a:extLst>
          </p:cNvPr>
          <p:cNvCxnSpPr>
            <a:cxnSpLocks/>
          </p:cNvCxnSpPr>
          <p:nvPr/>
        </p:nvCxnSpPr>
        <p:spPr>
          <a:xfrm flipH="1" flipV="1">
            <a:off x="5446808" y="5184118"/>
            <a:ext cx="2040670" cy="3552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E4C1A0-4B74-4A9F-881B-6DE7D581626C}"/>
              </a:ext>
            </a:extLst>
          </p:cNvPr>
          <p:cNvSpPr txBox="1"/>
          <p:nvPr/>
        </p:nvSpPr>
        <p:spPr>
          <a:xfrm>
            <a:off x="7487478" y="5354743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i="1" dirty="0"/>
              <a:t>Patient-Doctor Meeting Schedule</a:t>
            </a:r>
            <a:endParaRPr lang="en-GB" b="1" i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F2A98D-781C-4850-89BD-A704F41B0001}"/>
              </a:ext>
            </a:extLst>
          </p:cNvPr>
          <p:cNvCxnSpPr>
            <a:cxnSpLocks/>
          </p:cNvCxnSpPr>
          <p:nvPr/>
        </p:nvCxnSpPr>
        <p:spPr>
          <a:xfrm flipH="1">
            <a:off x="5814501" y="4676428"/>
            <a:ext cx="2600629" cy="917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937D64-9564-4722-82B9-7030A6DAA36D}"/>
              </a:ext>
            </a:extLst>
          </p:cNvPr>
          <p:cNvCxnSpPr>
            <a:cxnSpLocks/>
          </p:cNvCxnSpPr>
          <p:nvPr/>
        </p:nvCxnSpPr>
        <p:spPr>
          <a:xfrm flipH="1" flipV="1">
            <a:off x="4253948" y="4426226"/>
            <a:ext cx="4161182" cy="250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385E64E-F3E9-46BE-A3D7-2B55D7D7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64" y="3067915"/>
            <a:ext cx="3249821" cy="2305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A05432-ABDE-4FDB-958F-4BB00A93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918" y="977746"/>
            <a:ext cx="4391033" cy="2025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ABB34F-0542-4AA9-9388-6E5A5D43B78A}"/>
              </a:ext>
            </a:extLst>
          </p:cNvPr>
          <p:cNvCxnSpPr>
            <a:cxnSpLocks/>
          </p:cNvCxnSpPr>
          <p:nvPr/>
        </p:nvCxnSpPr>
        <p:spPr>
          <a:xfrm flipH="1">
            <a:off x="5446808" y="3015133"/>
            <a:ext cx="1681260" cy="953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6BC968-EBCF-487E-B90C-076706973161}"/>
              </a:ext>
            </a:extLst>
          </p:cNvPr>
          <p:cNvSpPr txBox="1"/>
          <p:nvPr/>
        </p:nvSpPr>
        <p:spPr>
          <a:xfrm>
            <a:off x="9541565" y="5996608"/>
            <a:ext cx="206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Ref [8] [9] [10] [11]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9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China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Cashless and </a:t>
            </a:r>
            <a:r>
              <a:rPr lang="en-SG" dirty="0" err="1"/>
              <a:t>Cashierless</a:t>
            </a:r>
            <a:r>
              <a:rPr lang="en-SG" dirty="0"/>
              <a:t> – Unmanned Provision Shops </a:t>
            </a:r>
            <a:r>
              <a:rPr lang="en-SG" sz="1600" dirty="0"/>
              <a:t>(Ref [12])</a:t>
            </a:r>
          </a:p>
          <a:p>
            <a:pPr lvl="1"/>
            <a:r>
              <a:rPr lang="en-SG" dirty="0"/>
              <a:t>Similar to Amazon Go</a:t>
            </a:r>
          </a:p>
          <a:p>
            <a:pPr lvl="1"/>
            <a:r>
              <a:rPr lang="en-SG" dirty="0"/>
              <a:t>Multiple technologies – sensors, mobile, facial recognition</a:t>
            </a:r>
          </a:p>
          <a:p>
            <a:pPr lvl="1"/>
            <a:r>
              <a:rPr lang="en-SG" dirty="0"/>
              <a:t>Estimated ~200 unmanned stores in end 2017, but two years later, many are now closed</a:t>
            </a:r>
          </a:p>
          <a:p>
            <a:r>
              <a:rPr lang="en-SG" dirty="0"/>
              <a:t>Other automated stores</a:t>
            </a:r>
          </a:p>
          <a:p>
            <a:pPr lvl="1"/>
            <a:r>
              <a:rPr lang="en-SG" dirty="0"/>
              <a:t>Shop with robots making bubble tea [13]</a:t>
            </a:r>
          </a:p>
          <a:p>
            <a:pPr lvl="1"/>
            <a:r>
              <a:rPr lang="en-SG" dirty="0"/>
              <a:t>Alipay – unmanned clothing store in Hong Kong [14]</a:t>
            </a:r>
          </a:p>
          <a:p>
            <a:pPr lvl="1"/>
            <a:r>
              <a:rPr lang="en-SG" dirty="0"/>
              <a:t>Alibaba’s ‘Hotel of the Future’ in Hangzhou – </a:t>
            </a:r>
            <a:r>
              <a:rPr lang="en-SG" dirty="0" err="1"/>
              <a:t>FlyZoo</a:t>
            </a:r>
            <a:r>
              <a:rPr lang="en-SG" dirty="0"/>
              <a:t> [55]</a:t>
            </a:r>
          </a:p>
          <a:p>
            <a:pPr lvl="2"/>
            <a:r>
              <a:rPr lang="en-SG" dirty="0"/>
              <a:t>Make reservations and payments entirely from mobile app</a:t>
            </a:r>
          </a:p>
          <a:p>
            <a:pPr lvl="2"/>
            <a:r>
              <a:rPr lang="en-SG" dirty="0"/>
              <a:t>Enter room using facial recognition system; Robots serve food, toiletries etc.</a:t>
            </a:r>
          </a:p>
          <a:p>
            <a:pPr lvl="1"/>
            <a:endParaRPr lang="en-SG" dirty="0"/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49A6D-4CD9-467E-B742-FECA36B80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450" y="3659110"/>
            <a:ext cx="2833951" cy="21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920D-510B-4AE7-9090-5DA30F62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63862-BD6C-49A9-BB41-D1ECBC80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EC553-D04B-4A8F-BE12-09A5C9AE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C0A29-9CEF-41E0-85B3-88BBAFC398D9}" type="datetime4">
              <a:rPr lang="en-GB" smtClean="0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325A6-2BB9-4A9C-B4BE-16BD48DE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9C09-A791-4882-904F-A1C4017C9B6E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691261C-96CF-4461-8A84-1110C27B19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7" b="223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036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Traditional cashless solutions</a:t>
            </a:r>
          </a:p>
          <a:p>
            <a:pPr lvl="1"/>
            <a:r>
              <a:rPr lang="en-SG" dirty="0"/>
              <a:t>Translink Farecard / </a:t>
            </a:r>
            <a:r>
              <a:rPr lang="en-SG" dirty="0" err="1"/>
              <a:t>Ezlink</a:t>
            </a:r>
            <a:r>
              <a:rPr lang="en-SG" dirty="0"/>
              <a:t> Card</a:t>
            </a:r>
          </a:p>
          <a:p>
            <a:pPr lvl="1"/>
            <a:r>
              <a:rPr lang="en-SG" dirty="0" err="1"/>
              <a:t>Cashcard</a:t>
            </a:r>
            <a:r>
              <a:rPr lang="en-SG" dirty="0"/>
              <a:t> for Electronic Road Pricing (ERP), public parking</a:t>
            </a:r>
          </a:p>
          <a:p>
            <a:pPr lvl="1"/>
            <a:r>
              <a:rPr lang="en-SG" dirty="0"/>
              <a:t>Nets</a:t>
            </a:r>
          </a:p>
          <a:p>
            <a:pPr lvl="1"/>
            <a:r>
              <a:rPr lang="en-SG" dirty="0"/>
              <a:t>Credit card</a:t>
            </a:r>
          </a:p>
          <a:p>
            <a:pPr lvl="1"/>
            <a:r>
              <a:rPr lang="en-SG" dirty="0"/>
              <a:t>Cheques</a:t>
            </a:r>
          </a:p>
          <a:p>
            <a:pPr lvl="1"/>
            <a:r>
              <a:rPr lang="en-SG" dirty="0"/>
              <a:t>Telegraphic Transfers</a:t>
            </a:r>
          </a:p>
          <a:p>
            <a:pPr lvl="1"/>
            <a:r>
              <a:rPr lang="en-SG" dirty="0"/>
              <a:t>GIRO</a:t>
            </a:r>
          </a:p>
          <a:p>
            <a:r>
              <a:rPr lang="en-SG" dirty="0"/>
              <a:t>Not based on mobile apps, QR codes</a:t>
            </a:r>
          </a:p>
        </p:txBody>
      </p:sp>
    </p:spTree>
    <p:extLst>
      <p:ext uri="{BB962C8B-B14F-4D97-AF65-F5344CB8AC3E}">
        <p14:creationId xmlns:p14="http://schemas.microsoft.com/office/powerpoint/2010/main" val="203923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And then this happened…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96DAB-713B-41A7-8156-5ED22EFC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32" y="3503827"/>
            <a:ext cx="9183382" cy="2372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8DADED-9E31-4F48-BCCC-A787998B6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58" y="2246352"/>
            <a:ext cx="10793331" cy="1257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EA8EB-0EE0-4EC3-97D2-BEA90A3A7F76}"/>
              </a:ext>
            </a:extLst>
          </p:cNvPr>
          <p:cNvSpPr txBox="1"/>
          <p:nvPr/>
        </p:nvSpPr>
        <p:spPr>
          <a:xfrm>
            <a:off x="11078817" y="565867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Ref [16]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2A7A8D-171A-49F1-9829-D09D1AB4F8C3}"/>
              </a:ext>
            </a:extLst>
          </p:cNvPr>
          <p:cNvCxnSpPr/>
          <p:nvPr/>
        </p:nvCxnSpPr>
        <p:spPr>
          <a:xfrm>
            <a:off x="2888974" y="4121426"/>
            <a:ext cx="5102087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7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New Fintech Solutions</a:t>
            </a:r>
          </a:p>
          <a:p>
            <a:pPr lvl="1"/>
            <a:r>
              <a:rPr lang="en-SG" dirty="0"/>
              <a:t>Mobile Apps</a:t>
            </a:r>
          </a:p>
          <a:p>
            <a:pPr lvl="2"/>
            <a:r>
              <a:rPr lang="en-SG" dirty="0" err="1"/>
              <a:t>Paylah</a:t>
            </a:r>
            <a:r>
              <a:rPr lang="en-SG" dirty="0"/>
              <a:t>, </a:t>
            </a:r>
            <a:r>
              <a:rPr lang="en-SG" dirty="0" err="1"/>
              <a:t>PayNow</a:t>
            </a:r>
            <a:r>
              <a:rPr lang="en-SG" dirty="0"/>
              <a:t> - electronic payments via mobile number, QR codes</a:t>
            </a:r>
          </a:p>
          <a:p>
            <a:pPr lvl="2"/>
            <a:r>
              <a:rPr lang="en-SG" dirty="0"/>
              <a:t>Grab – ride-hailing, food, delivery, video etc.</a:t>
            </a:r>
          </a:p>
          <a:p>
            <a:pPr lvl="1"/>
            <a:r>
              <a:rPr lang="en-SG" dirty="0"/>
              <a:t>Contactless Payment</a:t>
            </a:r>
          </a:p>
          <a:p>
            <a:pPr lvl="2"/>
            <a:r>
              <a:rPr lang="en-SG" dirty="0" err="1"/>
              <a:t>ApplePay</a:t>
            </a:r>
            <a:r>
              <a:rPr lang="en-SG" dirty="0"/>
              <a:t>, </a:t>
            </a:r>
            <a:r>
              <a:rPr lang="en-SG" dirty="0" err="1"/>
              <a:t>SamsungPay</a:t>
            </a:r>
            <a:r>
              <a:rPr lang="en-SG" dirty="0"/>
              <a:t> – biometric security</a:t>
            </a:r>
          </a:p>
          <a:p>
            <a:pPr lvl="2"/>
            <a:r>
              <a:rPr lang="en-SG" dirty="0"/>
              <a:t>Contactless Credit Card - </a:t>
            </a:r>
            <a:r>
              <a:rPr lang="en-SG" dirty="0" err="1"/>
              <a:t>Paywave</a:t>
            </a:r>
            <a:endParaRPr lang="en-SG" dirty="0"/>
          </a:p>
          <a:p>
            <a:pPr lvl="1"/>
            <a:r>
              <a:rPr lang="en-SG" dirty="0"/>
              <a:t>Common QR Codes – standardisation</a:t>
            </a:r>
          </a:p>
          <a:p>
            <a:pPr lvl="1"/>
            <a:r>
              <a:rPr lang="en-SG" dirty="0"/>
              <a:t>Lively Fintech Scene</a:t>
            </a:r>
          </a:p>
          <a:p>
            <a:pPr lvl="2"/>
            <a:r>
              <a:rPr lang="en-SG" dirty="0" err="1"/>
              <a:t>PolicyPal</a:t>
            </a:r>
            <a:r>
              <a:rPr lang="en-SG" dirty="0"/>
              <a:t>, Stripe</a:t>
            </a:r>
          </a:p>
          <a:p>
            <a:pPr lvl="2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3171B4D2-E883-4702-9461-8A3A4172E9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575" y="266700"/>
            <a:ext cx="29908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72A670-FC39-4AF1-8729-6E71153EE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564" y="660946"/>
            <a:ext cx="2640568" cy="54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7595-1966-4075-ABD4-A898E763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Contents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351D0-5E0B-49A6-A3CD-A0E3005F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4D6D-B0CB-49EE-AF9C-3F5681B0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B99E0-1D2D-4277-A6E1-49923C0AE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Background to ‘The Cashless Society’ Working Party</a:t>
            </a:r>
          </a:p>
          <a:p>
            <a:r>
              <a:rPr lang="en-SG" dirty="0"/>
              <a:t>Evolution from Cash to Cashless</a:t>
            </a:r>
          </a:p>
          <a:p>
            <a:r>
              <a:rPr lang="en-SG" dirty="0"/>
              <a:t>Cashless Journeys</a:t>
            </a:r>
          </a:p>
          <a:p>
            <a:pPr lvl="1"/>
            <a:r>
              <a:rPr lang="en-SG" dirty="0"/>
              <a:t>Sweden, China, Singapore, Malaysia</a:t>
            </a:r>
          </a:p>
          <a:p>
            <a:r>
              <a:rPr lang="en-SG" dirty="0"/>
              <a:t>Issues arising from a Cashless Society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956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8C31-2BAD-484C-A3DD-DB89C01F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D93DD-D260-4BC4-8705-2A294CAA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33B29-0AEA-48A4-BBA0-C8667F89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719414-C38E-4D41-880B-5B2C3947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000" dirty="0"/>
              <a:t>All-in-one Platforms - Mobile Super Apps</a:t>
            </a:r>
            <a:endParaRPr lang="en-SG" sz="1800" dirty="0"/>
          </a:p>
          <a:p>
            <a:r>
              <a:rPr lang="en-SG" sz="2000" dirty="0"/>
              <a:t>Strategic Partnerships</a:t>
            </a:r>
          </a:p>
          <a:p>
            <a:pPr lvl="1"/>
            <a:r>
              <a:rPr lang="en-SG" sz="1800" dirty="0"/>
              <a:t>Utility Companies, Government etc.</a:t>
            </a:r>
          </a:p>
          <a:p>
            <a:r>
              <a:rPr lang="en-SG" sz="2000" dirty="0"/>
              <a:t>Understand customer lifestyle and payments</a:t>
            </a:r>
          </a:p>
          <a:p>
            <a:pPr lvl="1"/>
            <a:r>
              <a:rPr lang="en-SG" sz="1800" dirty="0"/>
              <a:t>Transport, travel, food, bills</a:t>
            </a:r>
          </a:p>
          <a:p>
            <a:pPr lvl="1"/>
            <a:r>
              <a:rPr lang="en-SG" sz="1800" dirty="0"/>
              <a:t>Offer deals, convenience and security</a:t>
            </a:r>
          </a:p>
          <a:p>
            <a:r>
              <a:rPr lang="en-SG" sz="2000" dirty="0"/>
              <a:t>Insurer’s consideration</a:t>
            </a:r>
          </a:p>
          <a:p>
            <a:pPr lvl="1"/>
            <a:r>
              <a:rPr lang="en-SG" sz="1800" dirty="0"/>
              <a:t>Omni-channel marketing</a:t>
            </a:r>
          </a:p>
          <a:p>
            <a:pPr lvl="1"/>
            <a:r>
              <a:rPr lang="en-SG" sz="1800" dirty="0"/>
              <a:t>Underwriting considerations</a:t>
            </a:r>
          </a:p>
          <a:p>
            <a:pPr lvl="1"/>
            <a:r>
              <a:rPr lang="en-SG" sz="1800" dirty="0"/>
              <a:t>Opportunity to obtain marketing consent</a:t>
            </a:r>
          </a:p>
          <a:p>
            <a:pPr lvl="2"/>
            <a:r>
              <a:rPr lang="en-SG" sz="1600" dirty="0"/>
              <a:t>Upsell and cross-sell opportunities</a:t>
            </a:r>
          </a:p>
          <a:p>
            <a:pPr lvl="1"/>
            <a:endParaRPr lang="en-SG" sz="1800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F414-583E-4319-9004-361F74597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46" y="1368806"/>
            <a:ext cx="2762624" cy="4913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D7EBAE-FAF1-405C-B776-5FF8E859D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825" y="1368806"/>
            <a:ext cx="2762624" cy="491372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5003004-6170-4AD9-B120-7B7B4873D25E}"/>
              </a:ext>
            </a:extLst>
          </p:cNvPr>
          <p:cNvSpPr/>
          <p:nvPr/>
        </p:nvSpPr>
        <p:spPr>
          <a:xfrm>
            <a:off x="6029734" y="3429000"/>
            <a:ext cx="662609" cy="78519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E0C901-178A-423A-8A5A-64804E7EF8DA}"/>
              </a:ext>
            </a:extLst>
          </p:cNvPr>
          <p:cNvCxnSpPr>
            <a:cxnSpLocks/>
          </p:cNvCxnSpPr>
          <p:nvPr/>
        </p:nvCxnSpPr>
        <p:spPr>
          <a:xfrm flipV="1">
            <a:off x="6692343" y="2257891"/>
            <a:ext cx="2544418" cy="1465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8B2EFA9-F914-4823-B8E4-4878D67AAB35}"/>
              </a:ext>
            </a:extLst>
          </p:cNvPr>
          <p:cNvSpPr txBox="1"/>
          <p:nvPr/>
        </p:nvSpPr>
        <p:spPr>
          <a:xfrm>
            <a:off x="9515053" y="971944"/>
            <a:ext cx="2345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i="1" dirty="0"/>
              <a:t>Redirect to Insurer’s Website</a:t>
            </a:r>
            <a:endParaRPr lang="en-GB" sz="1200" b="1" i="1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C71859F-8AD4-4667-BE16-9E0D29BFB0FE}"/>
              </a:ext>
            </a:extLst>
          </p:cNvPr>
          <p:cNvCxnSpPr>
            <a:cxnSpLocks/>
          </p:cNvCxnSpPr>
          <p:nvPr/>
        </p:nvCxnSpPr>
        <p:spPr>
          <a:xfrm flipH="1">
            <a:off x="10999299" y="1129791"/>
            <a:ext cx="755374" cy="617397"/>
          </a:xfrm>
          <a:prstGeom prst="curvedConnector3">
            <a:avLst>
              <a:gd name="adj1" fmla="val -3026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08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01A291-D03B-41C1-9EA5-5F6C04DD9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878" y="1405425"/>
            <a:ext cx="6335792" cy="4850704"/>
          </a:xfrm>
          <a:prstGeom prst="rect">
            <a:avLst/>
          </a:prstGeom>
        </p:spPr>
      </p:pic>
      <p:sp>
        <p:nvSpPr>
          <p:cNvPr id="12" name="AutoShape 6">
            <a:extLst>
              <a:ext uri="{FF2B5EF4-FFF2-40B4-BE49-F238E27FC236}">
                <a16:creationId xmlns:a16="http://schemas.microsoft.com/office/drawing/2014/main" id="{3171B4D2-E883-4702-9461-8A3A4172E9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575" y="266700"/>
            <a:ext cx="29908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58FFB-2DBD-42BA-95B1-4EC930BE5772}"/>
              </a:ext>
            </a:extLst>
          </p:cNvPr>
          <p:cNvSpPr/>
          <p:nvPr/>
        </p:nvSpPr>
        <p:spPr>
          <a:xfrm>
            <a:off x="7262195" y="5886797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Ref [17]</a:t>
            </a:r>
            <a:endParaRPr lang="en-GB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F97B65B-CED2-4EC9-B4C5-A99A23FBCF0D}"/>
              </a:ext>
            </a:extLst>
          </p:cNvPr>
          <p:cNvSpPr txBox="1">
            <a:spLocks/>
          </p:cNvSpPr>
          <p:nvPr/>
        </p:nvSpPr>
        <p:spPr bwMode="auto">
          <a:xfrm>
            <a:off x="7396496" y="1405425"/>
            <a:ext cx="3912004" cy="428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rgbClr val="3F4548"/>
                </a:solidFill>
                <a:latin typeface="+mn-lt"/>
                <a:ea typeface="+mn-ea"/>
                <a:cs typeface="+mn-cs"/>
              </a:defRPr>
            </a:lvl1pPr>
            <a:lvl2pPr marL="717550" indent="-268288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rgbClr val="3F4548"/>
                </a:solidFill>
                <a:latin typeface="+mn-lt"/>
                <a:cs typeface="+mn-cs"/>
              </a:defRPr>
            </a:lvl2pPr>
            <a:lvl3pPr marL="1071563" indent="-174625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rgbClr val="3F4548"/>
                </a:solidFill>
                <a:latin typeface="+mn-lt"/>
                <a:cs typeface="+mn-cs"/>
              </a:defRPr>
            </a:lvl3pPr>
            <a:lvl4pPr marL="1433513" indent="-18256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600">
                <a:solidFill>
                  <a:srgbClr val="3F4548"/>
                </a:solidFill>
                <a:latin typeface="+mn-lt"/>
                <a:cs typeface="+mn-cs"/>
              </a:defRPr>
            </a:lvl4pPr>
            <a:lvl5pPr marL="1792288" indent="-17621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rgbClr val="3F4548"/>
                </a:solidFill>
                <a:latin typeface="+mn-lt"/>
                <a:cs typeface="+mn-cs"/>
              </a:defRPr>
            </a:lvl5pPr>
            <a:lvl6pPr marL="2249488" indent="-17621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D9AB16"/>
              </a:buClr>
              <a:buChar char="»"/>
              <a:defRPr sz="1400">
                <a:solidFill>
                  <a:srgbClr val="0D2E64"/>
                </a:solidFill>
                <a:latin typeface="+mn-lt"/>
                <a:cs typeface="+mn-cs"/>
              </a:defRPr>
            </a:lvl6pPr>
            <a:lvl7pPr marL="2706688" indent="-17621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D9AB16"/>
              </a:buClr>
              <a:buChar char="»"/>
              <a:defRPr sz="1400">
                <a:solidFill>
                  <a:srgbClr val="0D2E64"/>
                </a:solidFill>
                <a:latin typeface="+mn-lt"/>
                <a:cs typeface="+mn-cs"/>
              </a:defRPr>
            </a:lvl7pPr>
            <a:lvl8pPr marL="3163888" indent="-17621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D9AB16"/>
              </a:buClr>
              <a:buChar char="»"/>
              <a:defRPr sz="1400">
                <a:solidFill>
                  <a:srgbClr val="0D2E64"/>
                </a:solidFill>
                <a:latin typeface="+mn-lt"/>
                <a:cs typeface="+mn-cs"/>
              </a:defRPr>
            </a:lvl8pPr>
            <a:lvl9pPr marL="3621088" indent="-17621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D9AB16"/>
              </a:buClr>
              <a:buChar char="»"/>
              <a:defRPr sz="1400">
                <a:solidFill>
                  <a:srgbClr val="0D2E64"/>
                </a:solidFill>
                <a:latin typeface="+mn-lt"/>
                <a:cs typeface="+mn-cs"/>
              </a:defRPr>
            </a:lvl9pPr>
          </a:lstStyle>
          <a:p>
            <a:r>
              <a:rPr lang="en-SG" kern="0" dirty="0"/>
              <a:t>Going more cashless</a:t>
            </a:r>
          </a:p>
          <a:p>
            <a:pPr lvl="1"/>
            <a:r>
              <a:rPr lang="en-SG" kern="0" dirty="0"/>
              <a:t>Yet cash supply is still increasing over time…</a:t>
            </a:r>
          </a:p>
          <a:p>
            <a:pPr lvl="2"/>
            <a:endParaRPr lang="en-SG" kern="0" dirty="0"/>
          </a:p>
          <a:p>
            <a:pPr marL="0" indent="0">
              <a:buFontTx/>
              <a:buNone/>
            </a:pPr>
            <a:endParaRPr lang="en-SG" kern="0" dirty="0"/>
          </a:p>
        </p:txBody>
      </p:sp>
    </p:spTree>
    <p:extLst>
      <p:ext uri="{BB962C8B-B14F-4D97-AF65-F5344CB8AC3E}">
        <p14:creationId xmlns:p14="http://schemas.microsoft.com/office/powerpoint/2010/main" val="3310128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Security Breaches and Protecting Singaporean’s Data </a:t>
            </a:r>
          </a:p>
          <a:p>
            <a:pPr lvl="1"/>
            <a:r>
              <a:rPr lang="en-SG" dirty="0" err="1"/>
              <a:t>Singhealth</a:t>
            </a:r>
            <a:r>
              <a:rPr lang="en-SG" dirty="0"/>
              <a:t> Data Breach [18]</a:t>
            </a:r>
          </a:p>
          <a:p>
            <a:pPr lvl="2"/>
            <a:r>
              <a:rPr lang="en-SG" dirty="0"/>
              <a:t>1.5 million non-patient records, including PM Lee.</a:t>
            </a:r>
          </a:p>
          <a:p>
            <a:pPr lvl="1"/>
            <a:r>
              <a:rPr lang="en-SG" dirty="0" err="1"/>
              <a:t>MyInfo</a:t>
            </a:r>
            <a:r>
              <a:rPr lang="en-SG" dirty="0"/>
              <a:t> – Personal Data Platform [19]</a:t>
            </a:r>
          </a:p>
          <a:p>
            <a:pPr lvl="2"/>
            <a:r>
              <a:rPr lang="en-SG" dirty="0"/>
              <a:t>Run by Singapore Government</a:t>
            </a:r>
          </a:p>
          <a:p>
            <a:pPr lvl="2"/>
            <a:r>
              <a:rPr lang="en-SG" dirty="0"/>
              <a:t>Can be used to apply for bank accounts, insurance policies etc.</a:t>
            </a:r>
          </a:p>
          <a:p>
            <a:pPr lvl="2"/>
            <a:r>
              <a:rPr lang="en-SG" dirty="0"/>
              <a:t>Provides access to personal information, income, CPF savings etc.</a:t>
            </a:r>
          </a:p>
          <a:p>
            <a:pPr lvl="2"/>
            <a:r>
              <a:rPr lang="en-SG" dirty="0"/>
              <a:t>Convenience – Reduced form-filling and errors</a:t>
            </a:r>
          </a:p>
          <a:p>
            <a:pPr lvl="2"/>
            <a:endParaRPr lang="en-SG" dirty="0"/>
          </a:p>
          <a:p>
            <a:pPr lvl="2"/>
            <a:endParaRPr lang="en-SG" dirty="0"/>
          </a:p>
          <a:p>
            <a:pPr lvl="1"/>
            <a:r>
              <a:rPr lang="en-SG" dirty="0"/>
              <a:t>From 1 Sept 2019, illegal for organisations to collect, use or disclose NRIC numbers [20]</a:t>
            </a:r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3171B4D2-E883-4702-9461-8A3A4172E9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575" y="266700"/>
            <a:ext cx="29908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7CC01-432D-4B58-9D36-6FA110A7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874" y="2495270"/>
            <a:ext cx="2981527" cy="33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2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920D-510B-4AE7-9090-5DA30F62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Malaysia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63862-BD6C-49A9-BB41-D1ECBC80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EC553-D04B-4A8F-BE12-09A5C9AE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C0A29-9CEF-41E0-85B3-88BBAFC398D9}" type="datetime4">
              <a:rPr lang="en-GB" smtClean="0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325A6-2BB9-4A9C-B4BE-16BD48DE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9C09-A791-4882-904F-A1C4017C9B6E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69673E4-1CD2-43DA-A71D-6391FAF330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" t="8840" r="136" b="35894"/>
          <a:stretch/>
        </p:blipFill>
        <p:spPr/>
      </p:pic>
    </p:spTree>
    <p:extLst>
      <p:ext uri="{BB962C8B-B14F-4D97-AF65-F5344CB8AC3E}">
        <p14:creationId xmlns:p14="http://schemas.microsoft.com/office/powerpoint/2010/main" val="708232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Malaysia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Strong government push for a cashless society</a:t>
            </a:r>
          </a:p>
          <a:p>
            <a:pPr lvl="1"/>
            <a:r>
              <a:rPr lang="en-SG" dirty="0"/>
              <a:t>Financial Sector Blueprint 2011-2020</a:t>
            </a:r>
          </a:p>
          <a:p>
            <a:pPr lvl="2"/>
            <a:r>
              <a:rPr lang="en-SG" dirty="0"/>
              <a:t>Targets to increase e-payments per capita from 44 to 200 transactions [21]</a:t>
            </a:r>
          </a:p>
          <a:p>
            <a:pPr lvl="3"/>
            <a:r>
              <a:rPr lang="en-SG" dirty="0"/>
              <a:t>Currently 124.6 transactions [21]</a:t>
            </a:r>
          </a:p>
          <a:p>
            <a:pPr lvl="2"/>
            <a:r>
              <a:rPr lang="en-SG" dirty="0"/>
              <a:t>Reduce cheques by more than half (currently ~</a:t>
            </a:r>
            <a:r>
              <a:rPr lang="en-SG"/>
              <a:t>101 mil </a:t>
            </a:r>
            <a:r>
              <a:rPr lang="en-SG" dirty="0"/>
              <a:t>cheques in 2018 </a:t>
            </a:r>
            <a:r>
              <a:rPr lang="en-SG"/>
              <a:t>vs 204.9 mil </a:t>
            </a:r>
            <a:r>
              <a:rPr lang="en-SG" dirty="0"/>
              <a:t>in 2011) [21]</a:t>
            </a:r>
          </a:p>
          <a:p>
            <a:pPr lvl="1"/>
            <a:r>
              <a:rPr lang="en-SG" dirty="0"/>
              <a:t>Government to provide RM30 to e-wallet users aged 18 and above, earning less than RM100,000 annually [22]</a:t>
            </a:r>
          </a:p>
          <a:p>
            <a:r>
              <a:rPr lang="en-SG" dirty="0"/>
              <a:t>Malaysians still prefer cash [21]</a:t>
            </a:r>
          </a:p>
          <a:p>
            <a:pPr lvl="1"/>
            <a:r>
              <a:rPr lang="en-SG" dirty="0"/>
              <a:t>Concern over security of e-wallets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67069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Malaysia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Commercially success digital payments platforms</a:t>
            </a:r>
          </a:p>
          <a:p>
            <a:pPr lvl="1"/>
            <a:r>
              <a:rPr lang="en-SG" dirty="0"/>
              <a:t>Boost [22]</a:t>
            </a:r>
          </a:p>
          <a:p>
            <a:pPr lvl="2"/>
            <a:r>
              <a:rPr lang="en-SG" dirty="0"/>
              <a:t>Partners with 113,000 merchants (</a:t>
            </a:r>
            <a:r>
              <a:rPr lang="en-SG" dirty="0" err="1"/>
              <a:t>eg.</a:t>
            </a:r>
            <a:r>
              <a:rPr lang="en-SG" dirty="0"/>
              <a:t> </a:t>
            </a:r>
            <a:r>
              <a:rPr lang="en-SG" dirty="0" err="1"/>
              <a:t>Mydin</a:t>
            </a:r>
            <a:r>
              <a:rPr lang="en-SG" dirty="0"/>
              <a:t>, Tesco, Giant, KFC)</a:t>
            </a:r>
          </a:p>
          <a:p>
            <a:pPr lvl="2"/>
            <a:r>
              <a:rPr lang="en-SG" dirty="0"/>
              <a:t>Pay for utilities, parking, buy prepaid top-ups, public transport</a:t>
            </a:r>
          </a:p>
          <a:p>
            <a:pPr lvl="2"/>
            <a:r>
              <a:rPr lang="en-SG" dirty="0"/>
              <a:t>60% of merchants are small and micro-enterprises, primarily cash-based</a:t>
            </a:r>
          </a:p>
          <a:p>
            <a:pPr lvl="2"/>
            <a:r>
              <a:rPr lang="en-SG" dirty="0"/>
              <a:t>Partnership with UnionPay – huge Chinese tourist market [24]</a:t>
            </a:r>
          </a:p>
          <a:p>
            <a:r>
              <a:rPr lang="en-SG" dirty="0"/>
              <a:t>Competitive environment</a:t>
            </a:r>
          </a:p>
          <a:p>
            <a:pPr lvl="1"/>
            <a:r>
              <a:rPr lang="en-SG" dirty="0" err="1"/>
              <a:t>Vcash</a:t>
            </a:r>
            <a:r>
              <a:rPr lang="en-SG" dirty="0"/>
              <a:t> is dead [K3]</a:t>
            </a:r>
          </a:p>
          <a:p>
            <a:pPr lvl="2"/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268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8C31-2BAD-484C-A3DD-DB89C01F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Malaysia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D93DD-D260-4BC4-8705-2A294CAA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33B29-0AEA-48A4-BBA0-C8667F89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719414-C38E-4D41-880B-5B2C3947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000" dirty="0"/>
              <a:t>AirAsia’s </a:t>
            </a:r>
            <a:r>
              <a:rPr lang="en-SG" sz="2000" dirty="0" err="1"/>
              <a:t>BigPay</a:t>
            </a:r>
            <a:r>
              <a:rPr lang="en-SG" sz="2000" dirty="0"/>
              <a:t> [25][26]</a:t>
            </a:r>
          </a:p>
          <a:p>
            <a:pPr lvl="1"/>
            <a:r>
              <a:rPr lang="en-SG" sz="1800" dirty="0"/>
              <a:t>Sign-up through smartphone</a:t>
            </a:r>
          </a:p>
          <a:p>
            <a:pPr lvl="1"/>
            <a:r>
              <a:rPr lang="en-SG" sz="1800" dirty="0"/>
              <a:t>Issue of Mastercard that can be used worldwide</a:t>
            </a:r>
          </a:p>
          <a:p>
            <a:pPr lvl="1"/>
            <a:r>
              <a:rPr lang="en-SG" sz="1800" dirty="0"/>
              <a:t>Lower processing fee</a:t>
            </a:r>
          </a:p>
          <a:p>
            <a:pPr lvl="1"/>
            <a:r>
              <a:rPr lang="en-SG" sz="1800" dirty="0"/>
              <a:t>Send money - International Remittance Service</a:t>
            </a:r>
          </a:p>
          <a:p>
            <a:pPr lvl="1"/>
            <a:r>
              <a:rPr lang="en-SG" sz="1800" dirty="0"/>
              <a:t>Potentially worth more than the airlines in future</a:t>
            </a:r>
            <a:endParaRPr lang="en-SG" sz="2000" dirty="0"/>
          </a:p>
          <a:p>
            <a:r>
              <a:rPr lang="en-SG" sz="2000" dirty="0"/>
              <a:t>Insurers are slower to move in this space [27]</a:t>
            </a:r>
          </a:p>
          <a:p>
            <a:pPr lvl="1"/>
            <a:endParaRPr lang="en-SG" sz="1400" dirty="0"/>
          </a:p>
          <a:p>
            <a:pPr marL="0" indent="0">
              <a:buNone/>
            </a:pPr>
            <a:endParaRPr lang="en-SG" sz="1800" dirty="0"/>
          </a:p>
          <a:p>
            <a:pPr lvl="1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4A0F0F-DD6F-4241-AF6B-0F44B98B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25" y="4434991"/>
            <a:ext cx="3196113" cy="1771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FC980-B143-4BEF-B9B5-E392A31FD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401" y="1426482"/>
            <a:ext cx="5650091" cy="37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56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Issues arising from a Cashless Society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Cybercrime and cybersecurity</a:t>
            </a:r>
          </a:p>
          <a:p>
            <a:pPr lvl="1"/>
            <a:r>
              <a:rPr lang="en-SG" dirty="0"/>
              <a:t>From local robbers to global hackers</a:t>
            </a:r>
          </a:p>
          <a:p>
            <a:pPr lvl="1"/>
            <a:r>
              <a:rPr lang="en-SG" dirty="0"/>
              <a:t>Data breaches can lead to identity theft, blackmail, financial losses</a:t>
            </a:r>
          </a:p>
          <a:p>
            <a:r>
              <a:rPr lang="en-SG" dirty="0"/>
              <a:t>Privacy</a:t>
            </a:r>
          </a:p>
          <a:p>
            <a:pPr lvl="1"/>
            <a:r>
              <a:rPr lang="en-SG" dirty="0"/>
              <a:t>Data harvesting online and offline</a:t>
            </a:r>
          </a:p>
          <a:p>
            <a:pPr lvl="1"/>
            <a:r>
              <a:rPr lang="en-SG" dirty="0"/>
              <a:t>Digital marketing – behavioural manipulation, sharing of data amongst firms</a:t>
            </a:r>
          </a:p>
          <a:p>
            <a:r>
              <a:rPr lang="en-SG" dirty="0"/>
              <a:t>Resilience of digital payment systems to operational failure</a:t>
            </a:r>
          </a:p>
          <a:p>
            <a:pPr lvl="1"/>
            <a:r>
              <a:rPr lang="en-SG" dirty="0"/>
              <a:t>Power loss, equipment failure, network failure</a:t>
            </a:r>
          </a:p>
          <a:p>
            <a:pPr lvl="1"/>
            <a:r>
              <a:rPr lang="en-SG" dirty="0"/>
              <a:t>Would a diverse financial ecosystem of money and payment systems be more resilient?</a:t>
            </a:r>
          </a:p>
        </p:txBody>
      </p:sp>
    </p:spTree>
    <p:extLst>
      <p:ext uri="{BB962C8B-B14F-4D97-AF65-F5344CB8AC3E}">
        <p14:creationId xmlns:p14="http://schemas.microsoft.com/office/powerpoint/2010/main" val="4031758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r>
              <a:rPr lang="en-SG" sz="1400" dirty="0"/>
              <a:t>[1] Collier, I. et al., 2017. A Cashless Society – Benefits, Risks and Issues (Interim Paper). Institute and Faculty of Actuaries, UK, 2017</a:t>
            </a:r>
          </a:p>
          <a:p>
            <a:pPr marL="0" indent="0">
              <a:buNone/>
            </a:pPr>
            <a:r>
              <a:rPr lang="en-SG" sz="1400" dirty="0">
                <a:hlinkClick r:id="rId2"/>
              </a:rPr>
              <a:t>https://www.actuaries.org.uk/practice-areas/finance-and-investment/finance-and-investment-research-working-parties/cashless-society-working-party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[2] Marcelo, Cashless future, Medium, 22 Sep 2018</a:t>
            </a:r>
          </a:p>
          <a:p>
            <a:pPr marL="0" indent="0">
              <a:buNone/>
            </a:pPr>
            <a:r>
              <a:rPr lang="en-SG" sz="1400" dirty="0">
                <a:hlinkClick r:id="rId3"/>
              </a:rPr>
              <a:t>https://medium.com/predict/cashless-future-1e240d287717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[3] David Crouch, ‘Being cash-free puts us at risk of attack’: Swedes turn against </a:t>
            </a:r>
            <a:r>
              <a:rPr lang="en-SG" sz="1400" dirty="0" err="1"/>
              <a:t>cashlessness</a:t>
            </a:r>
            <a:r>
              <a:rPr lang="en-SG" sz="1400" dirty="0"/>
              <a:t>, The Guardian, 3 Apr 2018</a:t>
            </a:r>
          </a:p>
          <a:p>
            <a:pPr marL="0" indent="0">
              <a:buNone/>
            </a:pPr>
            <a:r>
              <a:rPr lang="en-SG" sz="1400" dirty="0">
                <a:hlinkClick r:id="rId4"/>
              </a:rPr>
              <a:t>https://www.theguardian.com/world/2018/apr/03/being-cash-free-puts-us-at-risk-of-attack-swedes-turn-against-cashlessness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[4] Amanda </a:t>
            </a:r>
            <a:r>
              <a:rPr lang="en-SG" sz="1400" dirty="0" err="1"/>
              <a:t>Billner</a:t>
            </a:r>
            <a:r>
              <a:rPr lang="en-SG" sz="1400" dirty="0"/>
              <a:t>, </a:t>
            </a:r>
            <a:r>
              <a:rPr lang="en-GB" sz="1400" dirty="0"/>
              <a:t>In Shadow of Facebook, Cashless Sweden Fears Data Privacy Risks, Bloomberg, 22 Mar 2018</a:t>
            </a:r>
            <a:endParaRPr lang="en-SG" sz="1400" dirty="0"/>
          </a:p>
          <a:p>
            <a:pPr marL="0" indent="0">
              <a:buNone/>
            </a:pPr>
            <a:r>
              <a:rPr lang="en-SG" sz="1400" dirty="0">
                <a:hlinkClick r:id="rId5"/>
              </a:rPr>
              <a:t>https://www.bloomberg.com/news/articles/2018-03-22/in-shadow-of-facebook-cashless-sweden-fears-data-privacy-risks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[5] Ryan Browne, </a:t>
            </a:r>
            <a:r>
              <a:rPr lang="en-GB" sz="1400" dirty="0"/>
              <a:t>People in Sweden barely use cash — and that’s sounding alarm bells for the country’s central bank, CNBC, 3 May 2018</a:t>
            </a:r>
            <a:endParaRPr lang="en-SG" sz="1400" dirty="0"/>
          </a:p>
          <a:p>
            <a:pPr marL="0" indent="0">
              <a:buNone/>
            </a:pPr>
            <a:r>
              <a:rPr lang="en-SG" sz="1400" dirty="0">
                <a:hlinkClick r:id="rId6"/>
              </a:rPr>
              <a:t>https://www.cnbc.com/2018/05/03/sweden-cashless-future-sounds-alarm-bells-for-the-central-bank.html</a:t>
            </a:r>
            <a:endParaRPr lang="en-SG" sz="1400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84495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r>
              <a:rPr lang="en-SG" sz="1400" dirty="0"/>
              <a:t>[6] Wikipedia, Great Firewall, </a:t>
            </a:r>
            <a:r>
              <a:rPr lang="en-SG" sz="1400" dirty="0">
                <a:hlinkClick r:id="rId2"/>
              </a:rPr>
              <a:t>https://en.wikipedia.org/wiki/Great_Firewall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[7] Wikipedia, Social Credit System</a:t>
            </a:r>
            <a:r>
              <a:rPr lang="en-SG" sz="1400" dirty="0">
                <a:hlinkClick r:id="rId3"/>
              </a:rPr>
              <a:t>https://en.wikipedia.org/wiki/Social_Credit_System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[8]  Paul Schulte and David Lee </a:t>
            </a:r>
            <a:r>
              <a:rPr lang="en-SG" sz="1400" dirty="0" err="1"/>
              <a:t>Kuo</a:t>
            </a:r>
            <a:r>
              <a:rPr lang="en-SG" sz="1400" dirty="0"/>
              <a:t> </a:t>
            </a:r>
            <a:r>
              <a:rPr lang="en-SG" sz="1400" dirty="0" err="1"/>
              <a:t>Chuen</a:t>
            </a:r>
            <a:r>
              <a:rPr lang="en-SG" sz="1400" dirty="0"/>
              <a:t>, AI &amp; Quantum Computing for Finance &amp; Insurance, World Scientific, 2019</a:t>
            </a:r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[9] Paul Schulte, Asia Independent Research Conference, Schulte Research, 2018</a:t>
            </a:r>
          </a:p>
          <a:p>
            <a:pPr marL="0" indent="0">
              <a:buNone/>
            </a:pPr>
            <a:r>
              <a:rPr lang="en-SG" sz="1400" dirty="0">
                <a:hlinkClick r:id="rId4"/>
              </a:rPr>
              <a:t>https://www.aima.org/uploads/assets/uploaded/0e42bd7b-a90f-4628-8bf093792c937095.pdf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[10] Gabriel </a:t>
            </a:r>
            <a:r>
              <a:rPr lang="en-SG" sz="1400" dirty="0" err="1"/>
              <a:t>Olano</a:t>
            </a:r>
            <a:r>
              <a:rPr lang="en-SG" sz="1400" dirty="0"/>
              <a:t>, AI to be more deeply integrated into insurance – Ping An, Insurance Business Asia, 5 Nov 2019</a:t>
            </a:r>
          </a:p>
          <a:p>
            <a:pPr marL="0" indent="0">
              <a:buNone/>
            </a:pPr>
            <a:r>
              <a:rPr lang="en-SG" sz="1400" dirty="0">
                <a:hlinkClick r:id="rId5"/>
              </a:rPr>
              <a:t>https://www.insurancebusinessmag.com/asia/news/breaking-news/ai-to-be-more-deeply-integrated-into-insurance--ping-an-190507.aspx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[11] </a:t>
            </a:r>
            <a:r>
              <a:rPr lang="en-SG" sz="1400" dirty="0" err="1"/>
              <a:t>Finextra</a:t>
            </a:r>
            <a:r>
              <a:rPr lang="en-SG" sz="1400" dirty="0"/>
              <a:t>, </a:t>
            </a:r>
            <a:r>
              <a:rPr lang="en-GB" sz="1400" dirty="0"/>
              <a:t>Ping An speeds up online lending with facial recognition</a:t>
            </a:r>
            <a:r>
              <a:rPr lang="en-SG" sz="1400" dirty="0"/>
              <a:t>, 19 Apr 2016</a:t>
            </a:r>
          </a:p>
          <a:p>
            <a:pPr marL="0" indent="0">
              <a:buNone/>
            </a:pPr>
            <a:r>
              <a:rPr lang="en-SG" sz="1400" dirty="0">
                <a:hlinkClick r:id="rId6"/>
              </a:rPr>
              <a:t>https://www.finextra.com/newsarticle/28756/ping-an-speeds-up-online-lending-with-facial-recognition</a:t>
            </a:r>
            <a:endParaRPr lang="en-SG" sz="1400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541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5FA0-7B1C-4A66-81E1-D7B4D070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 to ‘The Cashless Society’ Working Party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0928-0E07-468D-A69D-E7440F27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Part of </a:t>
            </a:r>
            <a:r>
              <a:rPr lang="en-SG" dirty="0" err="1"/>
              <a:t>IFoA’s</a:t>
            </a:r>
            <a:r>
              <a:rPr lang="en-SG" dirty="0"/>
              <a:t> Finance and Investment Research Working Parties</a:t>
            </a:r>
          </a:p>
          <a:p>
            <a:pPr lvl="1"/>
            <a:r>
              <a:rPr lang="en-SG" dirty="0"/>
              <a:t>Established late 2016</a:t>
            </a:r>
          </a:p>
          <a:p>
            <a:pPr lvl="1"/>
            <a:r>
              <a:rPr lang="en-SG" dirty="0"/>
              <a:t>Diverse members across various countries, one non-actuary</a:t>
            </a:r>
          </a:p>
          <a:p>
            <a:r>
              <a:rPr lang="en-SG" dirty="0"/>
              <a:t>Published several papers: </a:t>
            </a:r>
          </a:p>
          <a:p>
            <a:pPr lvl="1"/>
            <a:r>
              <a:rPr lang="en-SG" dirty="0"/>
              <a:t>“A Cashless Society – Risk, Benefits and Issues”</a:t>
            </a:r>
          </a:p>
          <a:p>
            <a:pPr lvl="1"/>
            <a:r>
              <a:rPr lang="en-SG" dirty="0"/>
              <a:t>“The Rise and Rise of Quick Response (QR) Codes”</a:t>
            </a:r>
          </a:p>
          <a:p>
            <a:pPr lvl="1"/>
            <a:r>
              <a:rPr lang="en-SG" dirty="0"/>
              <a:t>“A Cashless Society – Environmental Sustainability of a Cashless Society”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8DF38-FB1B-4549-8111-F4C7C21B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42CF-12C1-4411-B532-E91306108269}" type="datetime4">
              <a:rPr lang="en-GB" smtClean="0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63337-EB7F-4A36-9338-60B1C664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A6AF-1811-4E27-A96F-54109F1D02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579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14BEF-BDEE-45CE-B682-5A44E719FECF}"/>
              </a:ext>
            </a:extLst>
          </p:cNvPr>
          <p:cNvSpPr/>
          <p:nvPr/>
        </p:nvSpPr>
        <p:spPr>
          <a:xfrm>
            <a:off x="527050" y="1343521"/>
            <a:ext cx="1105534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600" dirty="0"/>
              <a:t>[12] Hiroshi Murayama, </a:t>
            </a:r>
            <a:r>
              <a:rPr lang="en-GB" sz="1600" dirty="0"/>
              <a:t>China's unmanned store boom ends as quickly as it began, Nikkei Asian Review, 17 Jun 2019</a:t>
            </a:r>
            <a:endParaRPr lang="en-SG" sz="1600" dirty="0"/>
          </a:p>
          <a:p>
            <a:r>
              <a:rPr lang="en-SG" sz="1600" dirty="0">
                <a:hlinkClick r:id="rId2"/>
              </a:rPr>
              <a:t>https://asia.nikkei.com/Business/Business-trends/China-s-unmanned-store-boom-ends-as-quickly-as-it-began</a:t>
            </a:r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[13]</a:t>
            </a:r>
            <a:r>
              <a:rPr lang="en-GB" sz="1600" dirty="0"/>
              <a:t> Daisuke Hara </a:t>
            </a:r>
            <a:r>
              <a:rPr lang="en-GB" sz="1600" dirty="0" err="1"/>
              <a:t>Shima</a:t>
            </a:r>
            <a:r>
              <a:rPr lang="en-GB" sz="1600" dirty="0"/>
              <a:t>, Automated shops spread in China as mobile payments take off, 7 Jun 2018</a:t>
            </a:r>
            <a:endParaRPr lang="en-SG" sz="1600" dirty="0"/>
          </a:p>
          <a:p>
            <a:r>
              <a:rPr lang="en-SG" sz="1600" dirty="0">
                <a:hlinkClick r:id="rId3"/>
              </a:rPr>
              <a:t>https://asia.nikkei.com/Business/Business-trends/Automated-shops-spread-in-China-as-mobile-payments-take-off</a:t>
            </a:r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[14] Takeshi </a:t>
            </a:r>
            <a:r>
              <a:rPr lang="en-SG" sz="1600" dirty="0" err="1"/>
              <a:t>Khara</a:t>
            </a:r>
            <a:r>
              <a:rPr lang="en-SG" sz="1600" dirty="0"/>
              <a:t>, </a:t>
            </a:r>
            <a:r>
              <a:rPr lang="en-GB" sz="1600" dirty="0"/>
              <a:t>Alipay opens unmanned apparel shop in Hong Kong, 7 Sep 2018</a:t>
            </a:r>
            <a:endParaRPr lang="en-SG" sz="1600" dirty="0"/>
          </a:p>
          <a:p>
            <a:r>
              <a:rPr lang="en-SG" sz="1600" dirty="0">
                <a:hlinkClick r:id="rId4"/>
              </a:rPr>
              <a:t>https://asia.nikkei.com/Business/Companies/Alipay-opens-unmanned-apparel-shop-in-Hong-Kong</a:t>
            </a:r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[15] Bethany Biron, </a:t>
            </a:r>
            <a:r>
              <a:rPr lang="en-GB" sz="1600" dirty="0"/>
              <a:t>Chinese e-commerce giant Alibaba has a hotel run almost entirely by robots that can serve food and fetch toiletries — take a look inside, Business Insider US, 21 Oct 2019</a:t>
            </a:r>
            <a:endParaRPr lang="en-SG" sz="1600" dirty="0"/>
          </a:p>
          <a:p>
            <a:r>
              <a:rPr lang="en-SG" sz="1600" dirty="0">
                <a:hlinkClick r:id="rId5"/>
              </a:rPr>
              <a:t>https://www.businessinsider.sg/alibaba-hotel-of-the-future-robots-ai-2019-10/?r=US&amp;IR=T</a:t>
            </a:r>
            <a:endParaRPr lang="en-SG" sz="1600" dirty="0"/>
          </a:p>
          <a:p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809420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r>
              <a:rPr lang="en-SG" sz="1400" dirty="0"/>
              <a:t>[16] Kelly Ng, </a:t>
            </a:r>
            <a:r>
              <a:rPr lang="en-GB" sz="1400" dirty="0"/>
              <a:t>The Big Read: How e-payment ended the long reign of cash in Beijing, and the lessons for Singapore, Today Online, 27 Sep 2017 </a:t>
            </a:r>
            <a:r>
              <a:rPr lang="en-GB" sz="1400" dirty="0">
                <a:hlinkClick r:id="rId2"/>
              </a:rPr>
              <a:t>https://www.todayonline.com/singapore/big-read-beijing-cash-not-king-and-mobile-payment-reigns-supreme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SG" sz="1400" dirty="0"/>
              <a:t>[17] Trading Economics, Singapore M0 Money Supply, 24 Nov 2019</a:t>
            </a:r>
          </a:p>
          <a:p>
            <a:pPr marL="0" indent="0">
              <a:buNone/>
            </a:pPr>
            <a:r>
              <a:rPr lang="en-SG" sz="1400" dirty="0">
                <a:hlinkClick r:id="rId3"/>
              </a:rPr>
              <a:t>https://tradingeconomics.com/singapore/money-supply-m0</a:t>
            </a:r>
            <a:endParaRPr lang="en-SG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[18] Kevin Kwang, Singapore health system hit by ‘most serious breach of personal data’ in cyberattack; PM Lee's data targeted</a:t>
            </a:r>
          </a:p>
          <a:p>
            <a:pPr marL="0" indent="0">
              <a:buNone/>
            </a:pPr>
            <a:r>
              <a:rPr lang="en-GB" sz="1400" dirty="0"/>
              <a:t>, Channel News Asia, 20 Jul 2018 </a:t>
            </a:r>
          </a:p>
          <a:p>
            <a:pPr marL="0" indent="0">
              <a:buNone/>
            </a:pPr>
            <a:r>
              <a:rPr lang="en-GB" sz="1400" dirty="0">
                <a:hlinkClick r:id="rId4"/>
              </a:rPr>
              <a:t>https://www.channelnewsasia.com/news/singapore/singhealth-health-system-hit-serious-cyberattack-pm-lee-target-10548318</a:t>
            </a:r>
            <a:endParaRPr lang="en-GB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[19] Singapore Government, </a:t>
            </a:r>
            <a:r>
              <a:rPr lang="en-SG" sz="1400" dirty="0" err="1"/>
              <a:t>MyInfo</a:t>
            </a:r>
            <a:r>
              <a:rPr lang="en-SG" sz="1400" dirty="0"/>
              <a:t> : </a:t>
            </a:r>
            <a:r>
              <a:rPr lang="en-SG" sz="1400" dirty="0">
                <a:hlinkClick r:id="rId5"/>
              </a:rPr>
              <a:t>https://www.singpass.gov.sg/myinfo/intro</a:t>
            </a:r>
            <a:endParaRPr lang="en-SG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[20] </a:t>
            </a:r>
            <a:r>
              <a:rPr lang="en-GB" sz="1400" dirty="0" err="1"/>
              <a:t>Hariz</a:t>
            </a:r>
            <a:r>
              <a:rPr lang="en-GB" sz="1400" dirty="0"/>
              <a:t> </a:t>
            </a:r>
            <a:r>
              <a:rPr lang="en-GB" sz="1400" dirty="0" err="1"/>
              <a:t>Baharudin</a:t>
            </a:r>
            <a:r>
              <a:rPr lang="en-GB" sz="1400" dirty="0"/>
              <a:t>, Collecting NRIC numbers and making copies of the identity card will be illegal from Sept 1, 2019</a:t>
            </a:r>
          </a:p>
          <a:p>
            <a:pPr marL="0" indent="0">
              <a:buNone/>
            </a:pPr>
            <a:r>
              <a:rPr lang="en-GB" sz="1400" dirty="0"/>
              <a:t>, Straits Times, 31 Aug 2018 </a:t>
            </a:r>
          </a:p>
          <a:p>
            <a:pPr marL="0" indent="0">
              <a:buNone/>
            </a:pPr>
            <a:r>
              <a:rPr lang="en-GB" sz="1400" dirty="0">
                <a:hlinkClick r:id="rId6"/>
              </a:rPr>
              <a:t>https://www.straitstimes.com/singapore/collecting-nric-numbers-and-making-copies-of-the-identity-card-will-be-illegal-from-sept-1\</a:t>
            </a:r>
            <a:endParaRPr lang="en-GB" sz="1400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8931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[21] The Star Online, Fitch Solutions: Malaysians still prefer cash to cashless transactions, 31 Jul 2019</a:t>
            </a:r>
          </a:p>
          <a:p>
            <a:pPr marL="0" indent="0">
              <a:buNone/>
            </a:pPr>
            <a:r>
              <a:rPr lang="en-GB" sz="1400" dirty="0">
                <a:hlinkClick r:id="rId2"/>
              </a:rPr>
              <a:t>https://www.thestar.com.my/business/business-news/2019/07/31/fitch-solutions-malaysians-still-prefer-cash-to-cashless-transactions</a:t>
            </a:r>
            <a:endParaRPr lang="en-GB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[22] The Star Online, Towards a Cashless Malaysia, 13 Oct 2019</a:t>
            </a:r>
          </a:p>
          <a:p>
            <a:pPr marL="0" indent="0">
              <a:buNone/>
            </a:pPr>
            <a:r>
              <a:rPr lang="en-GB" sz="1400" dirty="0">
                <a:hlinkClick r:id="rId3"/>
              </a:rPr>
              <a:t>https://www.thestar.com.my/news/nation/2019/10/13/towards-a-cashless-malaysia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[23] vernonchan.com, Malaysia’s pioneer e-wallet </a:t>
            </a:r>
            <a:r>
              <a:rPr lang="en-GB" sz="1400" dirty="0" err="1"/>
              <a:t>vcash</a:t>
            </a:r>
            <a:r>
              <a:rPr lang="en-GB" sz="1400" dirty="0"/>
              <a:t> is dead, 31 Oct 2019</a:t>
            </a:r>
          </a:p>
          <a:p>
            <a:pPr marL="0" indent="0">
              <a:buNone/>
            </a:pPr>
            <a:r>
              <a:rPr lang="en-GB" sz="1400" dirty="0">
                <a:hlinkClick r:id="rId4"/>
              </a:rPr>
              <a:t>https://vernonchan.com/digi-vcash-ewallet-shut-down/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[24] </a:t>
            </a:r>
            <a:r>
              <a:rPr lang="en-GB" sz="1400" dirty="0" err="1"/>
              <a:t>Soumik</a:t>
            </a:r>
            <a:r>
              <a:rPr lang="en-GB" sz="1400" dirty="0"/>
              <a:t> Roy, Can e-wallet partnerships help UnionPay drive Malaysia’s digital economy?, 21 Nov 2019</a:t>
            </a:r>
          </a:p>
          <a:p>
            <a:pPr marL="0" indent="0">
              <a:buNone/>
            </a:pPr>
            <a:r>
              <a:rPr lang="en-GB" sz="1400" dirty="0">
                <a:hlinkClick r:id="rId5"/>
              </a:rPr>
              <a:t>https://techwireasia.com/2019/11/can-e-wallet-partnerships-help-unionpay-drive-malaysias-digital-economy/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869724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[25] Straits Times, AirAsia in talks to build mobile app that will sell more than plane tickets, 27 Feb 2018 </a:t>
            </a:r>
          </a:p>
          <a:p>
            <a:pPr marL="0" indent="0">
              <a:buNone/>
            </a:pPr>
            <a:r>
              <a:rPr lang="en-GB" sz="1400" dirty="0"/>
              <a:t>Accessed 24 Nov 2019: </a:t>
            </a:r>
            <a:r>
              <a:rPr lang="en-GB" sz="1200" dirty="0">
                <a:hlinkClick r:id="rId2"/>
              </a:rPr>
              <a:t>https://www.allianz.com/en/press/news/business/insurance/180227-allianz-visa-launch-mobile-payment-and-loyalty-app.html</a:t>
            </a:r>
            <a:endParaRPr lang="en-GB" sz="12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[26] CNBC, AirAsia CEO says its mobile payment app will give Alipay, </a:t>
            </a:r>
            <a:r>
              <a:rPr lang="en-GB" sz="1400" dirty="0" err="1"/>
              <a:t>GrabPay</a:t>
            </a:r>
            <a:r>
              <a:rPr lang="en-GB" sz="1400" dirty="0"/>
              <a:t> ‘a run for their money’, 6 Nov 2018 </a:t>
            </a:r>
          </a:p>
          <a:p>
            <a:pPr marL="0" indent="0">
              <a:buNone/>
            </a:pPr>
            <a:r>
              <a:rPr lang="en-GB" sz="1400" dirty="0"/>
              <a:t>Accessed 24 Nov 2019: </a:t>
            </a:r>
            <a:r>
              <a:rPr lang="en-GB" sz="1400" dirty="0">
                <a:hlinkClick r:id="rId3"/>
              </a:rPr>
              <a:t>https://www.cnbc.com/2018/11/06/airasia-ceo-bigpay-can-give-alipay-grabpay-a-run-for-their-money.html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[27] Allianz, Allianz and Visa launch mobile payment and loyalty app , 27 Feb 2018 </a:t>
            </a:r>
          </a:p>
          <a:p>
            <a:pPr marL="0" indent="0">
              <a:buNone/>
            </a:pPr>
            <a:r>
              <a:rPr lang="en-GB" sz="1400" dirty="0"/>
              <a:t>Accessed 24 Nov 2019: </a:t>
            </a:r>
            <a:r>
              <a:rPr lang="en-GB" sz="1200" dirty="0">
                <a:hlinkClick r:id="rId2"/>
              </a:rPr>
              <a:t>https://www.allianz.com/en/press/news/business/insurance/180227-allianz-visa-launch-mobile-payment-and-loyalty-app.html</a:t>
            </a:r>
            <a:endParaRPr lang="en-GB" sz="1200" dirty="0"/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3231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5FA0-7B1C-4A66-81E1-D7B4D070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 to ‘The Cashless Society’ Working Party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0928-0E07-468D-A69D-E7440F27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Part of </a:t>
            </a:r>
            <a:r>
              <a:rPr lang="en-SG" dirty="0" err="1"/>
              <a:t>IFoA’s</a:t>
            </a:r>
            <a:r>
              <a:rPr lang="en-SG" dirty="0"/>
              <a:t> response to:</a:t>
            </a:r>
          </a:p>
          <a:p>
            <a:pPr lvl="1"/>
            <a:r>
              <a:rPr lang="en-SG" dirty="0"/>
              <a:t>HM Treasury Cash and Digital Payments in the New Economy</a:t>
            </a:r>
          </a:p>
          <a:p>
            <a:pPr lvl="1"/>
            <a:r>
              <a:rPr lang="en-SG" dirty="0"/>
              <a:t>Treasury Committee Inquiry into Consumers’ Access to Financial Services</a:t>
            </a:r>
          </a:p>
          <a:p>
            <a:pPr lvl="1"/>
            <a:r>
              <a:rPr lang="en-SG" dirty="0"/>
              <a:t>Payment Systems Regulator’s Research into Cash Access, Use and Acceptance</a:t>
            </a:r>
          </a:p>
          <a:p>
            <a:r>
              <a:rPr lang="en-GB" dirty="0"/>
              <a:t>Website</a:t>
            </a:r>
          </a:p>
          <a:p>
            <a:pPr lvl="1"/>
            <a:r>
              <a:rPr lang="en-GB" dirty="0">
                <a:hlinkClick r:id="rId2"/>
              </a:rPr>
              <a:t>https://www.actuaries.org.uk/practice-areas/finance-and-investment/finance-and-investment-research-working-parties/cashless-society-working-party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8DF38-FB1B-4549-8111-F4C7C21B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42CF-12C1-4411-B532-E91306108269}" type="datetime4">
              <a:rPr lang="en-GB" smtClean="0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63337-EB7F-4A36-9338-60B1C664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A6AF-1811-4E27-A96F-54109F1D027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052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Evolution from Cash to Cashless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E2CD00-22FD-44E3-B2FB-15C6966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35" y="1399727"/>
            <a:ext cx="7905750" cy="3524250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4857736-D4CE-4DDB-9A65-5753942154AE}"/>
              </a:ext>
            </a:extLst>
          </p:cNvPr>
          <p:cNvSpPr txBox="1">
            <a:spLocks/>
          </p:cNvSpPr>
          <p:nvPr/>
        </p:nvSpPr>
        <p:spPr bwMode="auto">
          <a:xfrm>
            <a:off x="3472161" y="4775891"/>
            <a:ext cx="516512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SG" sz="2000" kern="0" dirty="0"/>
              <a:t>What factors are driving these changes?</a:t>
            </a:r>
            <a:endParaRPr lang="en-GB" sz="2000" kern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65E88-44B1-40D8-B139-C72EDDCA4515}"/>
              </a:ext>
            </a:extLst>
          </p:cNvPr>
          <p:cNvSpPr txBox="1"/>
          <p:nvPr/>
        </p:nvSpPr>
        <p:spPr>
          <a:xfrm>
            <a:off x="9776885" y="455464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Ref [2]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1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920D-510B-4AE7-9090-5DA30F62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Sweden</a:t>
            </a:r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6DC23E9-B7A5-4777-8D0C-79D9654E83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7" b="2236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63862-BD6C-49A9-BB41-D1ECBC80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EC553-D04B-4A8F-BE12-09A5C9AE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C0A29-9CEF-41E0-85B3-88BBAFC398D9}" type="datetime4">
              <a:rPr lang="en-GB" smtClean="0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325A6-2BB9-4A9C-B4BE-16BD48DE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9C09-A791-4882-904F-A1C4017C9B6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86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7595-1966-4075-ABD4-A898E763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Sweden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351D0-5E0B-49A6-A3CD-A0E3005F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4D6D-B0CB-49EE-AF9C-3F5681B0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B99E0-1D2D-4277-A6E1-49923C0AE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Background </a:t>
            </a:r>
            <a:r>
              <a:rPr lang="en-GB" sz="1600" dirty="0"/>
              <a:t>(Ref [1][2])</a:t>
            </a:r>
          </a:p>
          <a:p>
            <a:pPr lvl="1"/>
            <a:r>
              <a:rPr lang="en-GB" dirty="0"/>
              <a:t>23 Sept 2009 - </a:t>
            </a:r>
            <a:r>
              <a:rPr lang="en-GB" dirty="0" err="1"/>
              <a:t>Västberga</a:t>
            </a:r>
            <a:r>
              <a:rPr lang="en-GB" dirty="0"/>
              <a:t> Heist</a:t>
            </a:r>
          </a:p>
          <a:p>
            <a:pPr lvl="1"/>
            <a:r>
              <a:rPr lang="en-GB" dirty="0"/>
              <a:t>High profile robberies led to Swedish Bank Tellers’ Union lobbying against handling cash</a:t>
            </a:r>
          </a:p>
          <a:p>
            <a:pPr lvl="1"/>
            <a:r>
              <a:rPr lang="en-GB" dirty="0"/>
              <a:t>Bus drivers were attacked for their fares</a:t>
            </a:r>
          </a:p>
          <a:p>
            <a:pPr lvl="1"/>
            <a:r>
              <a:rPr lang="en-GB" dirty="0"/>
              <a:t>Swedish banks realised it was more profitable to use fee-inclusive transaction technologies (</a:t>
            </a:r>
            <a:r>
              <a:rPr lang="en-GB" dirty="0" err="1"/>
              <a:t>eg.</a:t>
            </a:r>
            <a:r>
              <a:rPr lang="en-GB" dirty="0"/>
              <a:t> debit card, credit card) than to handle cash</a:t>
            </a:r>
          </a:p>
          <a:p>
            <a:r>
              <a:rPr lang="en-GB" dirty="0"/>
              <a:t>Result</a:t>
            </a:r>
          </a:p>
          <a:p>
            <a:pPr lvl="1"/>
            <a:r>
              <a:rPr lang="en-GB" dirty="0"/>
              <a:t>Sweden is largely considered the most ‘Cashless Society’ in the world</a:t>
            </a:r>
          </a:p>
          <a:p>
            <a:pPr lvl="1"/>
            <a:r>
              <a:rPr lang="en-GB" dirty="0"/>
              <a:t>In 2017, cash transactions made up only 2% of the value of all payments</a:t>
            </a:r>
          </a:p>
          <a:p>
            <a:pPr lvl="1"/>
            <a:r>
              <a:rPr lang="en-GB" dirty="0"/>
              <a:t>900 of Sweden’s 1600 bank branches no longer keep cash on hand or take cash deposits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684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7595-1966-4075-ABD4-A898E763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Sweden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351D0-5E0B-49A6-A3CD-A0E3005F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 December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4D6D-B0CB-49EE-AF9C-3F5681B0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B99E0-1D2D-4277-A6E1-49923C0AE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Push back </a:t>
            </a:r>
            <a:r>
              <a:rPr lang="en-GB" sz="1600" dirty="0"/>
              <a:t>(Ref [3][4][5])</a:t>
            </a:r>
          </a:p>
          <a:p>
            <a:pPr lvl="1"/>
            <a:r>
              <a:rPr lang="en-GB" dirty="0"/>
              <a:t>Fraudsters exploited loopholes in the system to trick people of their money/pensions</a:t>
            </a:r>
          </a:p>
          <a:p>
            <a:pPr lvl="1"/>
            <a:r>
              <a:rPr lang="en-GB" dirty="0"/>
              <a:t>Concern of an invading Russia taking over by switching off the payment systems</a:t>
            </a:r>
          </a:p>
          <a:p>
            <a:pPr lvl="1"/>
            <a:r>
              <a:rPr lang="en-GB" dirty="0"/>
              <a:t>Financial exclusion of rural areas, elderly and vulnerable</a:t>
            </a:r>
          </a:p>
          <a:p>
            <a:pPr lvl="1"/>
            <a:r>
              <a:rPr lang="en-GB" dirty="0"/>
              <a:t>Concern of a small number of commercial entities being responsible for payments</a:t>
            </a:r>
          </a:p>
          <a:p>
            <a:r>
              <a:rPr lang="en-GB" dirty="0"/>
              <a:t>March 2018 opinion poll</a:t>
            </a:r>
          </a:p>
          <a:p>
            <a:pPr lvl="1"/>
            <a:r>
              <a:rPr lang="en-GB" dirty="0"/>
              <a:t>70% of Swedes want the option of using cash</a:t>
            </a:r>
          </a:p>
          <a:p>
            <a:pPr lvl="1"/>
            <a:r>
              <a:rPr lang="en-GB" dirty="0"/>
              <a:t>25% want a completely cashless society</a:t>
            </a:r>
          </a:p>
          <a:p>
            <a:r>
              <a:rPr lang="en-GB" dirty="0"/>
              <a:t>Swedish Central Bank proposal</a:t>
            </a:r>
          </a:p>
          <a:p>
            <a:pPr lvl="1"/>
            <a:r>
              <a:rPr lang="en-GB" dirty="0"/>
              <a:t>mandatory for banks to offer cash withdrawals and handle daily receipts (of cash)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98838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920D-510B-4AE7-9090-5DA30F62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China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63862-BD6C-49A9-BB41-D1ECBC80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EC553-D04B-4A8F-BE12-09A5C9AE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C0A29-9CEF-41E0-85B3-88BBAFC398D9}" type="datetime4">
              <a:rPr lang="en-GB" smtClean="0">
                <a:solidFill>
                  <a:srgbClr val="3F4548"/>
                </a:solidFill>
              </a:rPr>
              <a:pPr/>
              <a:t>10 December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325A6-2BB9-4A9C-B4BE-16BD48DE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9C09-A791-4882-904F-A1C4017C9B6E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2F4432F-CBBE-4F74-81D9-09C4C3FED2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7" b="223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3104873"/>
      </p:ext>
    </p:extLst>
  </p:cSld>
  <p:clrMapOvr>
    <a:masterClrMapping/>
  </p:clrMapOvr>
</p:sld>
</file>

<file path=ppt/theme/theme1.xml><?xml version="1.0" encoding="utf-8"?>
<a:theme xmlns:a="http://schemas.openxmlformats.org/drawingml/2006/main" name="IFOA PowerPoint template 14 mid blue">
  <a:themeElements>
    <a:clrScheme name="Custom 2">
      <a:dk1>
        <a:srgbClr val="3F4548"/>
      </a:dk1>
      <a:lt1>
        <a:sysClr val="window" lastClr="FFFFFF"/>
      </a:lt1>
      <a:dk2>
        <a:srgbClr val="000000"/>
      </a:dk2>
      <a:lt2>
        <a:srgbClr val="FFFFFF"/>
      </a:lt2>
      <a:accent1>
        <a:srgbClr val="4096B8"/>
      </a:accent1>
      <a:accent2>
        <a:srgbClr val="113458"/>
      </a:accent2>
      <a:accent3>
        <a:srgbClr val="008452"/>
      </a:accent3>
      <a:accent4>
        <a:srgbClr val="79A32A"/>
      </a:accent4>
      <a:accent5>
        <a:srgbClr val="D9AB16"/>
      </a:accent5>
      <a:accent6>
        <a:srgbClr val="EE741D"/>
      </a:accent6>
      <a:hlink>
        <a:srgbClr val="4096B8"/>
      </a:hlink>
      <a:folHlink>
        <a:srgbClr val="4096B8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FoA Branded powerpoint - new style" id="{A1EEF783-45FC-4D2C-AF4C-EFDB0189CA1D}" vid="{D751522A-35C5-4D49-882E-837511351A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IFoA Branded powerpoint - new_style</Template>
  <TotalTime>2910</TotalTime>
  <Words>2296</Words>
  <Application>Microsoft Office PowerPoint</Application>
  <PresentationFormat>Widescreen</PresentationFormat>
  <Paragraphs>344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IFOA PowerPoint template 14 mid blue</vt:lpstr>
      <vt:lpstr>Journey to a Cashless Society</vt:lpstr>
      <vt:lpstr>Contents</vt:lpstr>
      <vt:lpstr>Background to ‘The Cashless Society’ Working Party</vt:lpstr>
      <vt:lpstr>Background to ‘The Cashless Society’ Working Party</vt:lpstr>
      <vt:lpstr>Evolution from Cash to Cashless</vt:lpstr>
      <vt:lpstr>Sweden</vt:lpstr>
      <vt:lpstr>Sweden</vt:lpstr>
      <vt:lpstr>Sweden</vt:lpstr>
      <vt:lpstr>China</vt:lpstr>
      <vt:lpstr>China</vt:lpstr>
      <vt:lpstr>China</vt:lpstr>
      <vt:lpstr>China</vt:lpstr>
      <vt:lpstr>PowerPoint Presentation</vt:lpstr>
      <vt:lpstr>PowerPoint Presentation</vt:lpstr>
      <vt:lpstr>China</vt:lpstr>
      <vt:lpstr>Singapore</vt:lpstr>
      <vt:lpstr>Singapore</vt:lpstr>
      <vt:lpstr>Singapore</vt:lpstr>
      <vt:lpstr>Singapore</vt:lpstr>
      <vt:lpstr>Singapore</vt:lpstr>
      <vt:lpstr>Singapore</vt:lpstr>
      <vt:lpstr>Singapore</vt:lpstr>
      <vt:lpstr>Malaysia</vt:lpstr>
      <vt:lpstr>Malaysia</vt:lpstr>
      <vt:lpstr>Malaysia</vt:lpstr>
      <vt:lpstr>Malaysia</vt:lpstr>
      <vt:lpstr>Issues arising from a Cashless Society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>Admin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Gareth Groarke</dc:creator>
  <cp:lastModifiedBy>Justin</cp:lastModifiedBy>
  <cp:revision>57</cp:revision>
  <cp:lastPrinted>2018-08-15T09:30:31Z</cp:lastPrinted>
  <dcterms:created xsi:type="dcterms:W3CDTF">2018-10-15T13:50:40Z</dcterms:created>
  <dcterms:modified xsi:type="dcterms:W3CDTF">2019-12-10T10:35:24Z</dcterms:modified>
</cp:coreProperties>
</file>